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41"/>
  </p:notesMasterIdLst>
  <p:handoutMasterIdLst>
    <p:handoutMasterId r:id="rId42"/>
  </p:handoutMasterIdLst>
  <p:sldIdLst>
    <p:sldId id="257" r:id="rId5"/>
    <p:sldId id="279" r:id="rId6"/>
    <p:sldId id="280" r:id="rId7"/>
    <p:sldId id="281" r:id="rId8"/>
    <p:sldId id="282" r:id="rId9"/>
    <p:sldId id="283" r:id="rId10"/>
    <p:sldId id="284" r:id="rId11"/>
    <p:sldId id="285" r:id="rId12"/>
    <p:sldId id="286" r:id="rId13"/>
    <p:sldId id="287" r:id="rId14"/>
    <p:sldId id="288" r:id="rId15"/>
    <p:sldId id="289" r:id="rId16"/>
    <p:sldId id="291" r:id="rId17"/>
    <p:sldId id="290" r:id="rId18"/>
    <p:sldId id="292" r:id="rId19"/>
    <p:sldId id="306" r:id="rId20"/>
    <p:sldId id="305" r:id="rId21"/>
    <p:sldId id="304" r:id="rId22"/>
    <p:sldId id="303" r:id="rId23"/>
    <p:sldId id="302" r:id="rId24"/>
    <p:sldId id="301" r:id="rId25"/>
    <p:sldId id="310" r:id="rId26"/>
    <p:sldId id="313" r:id="rId27"/>
    <p:sldId id="312" r:id="rId28"/>
    <p:sldId id="311" r:id="rId29"/>
    <p:sldId id="309" r:id="rId30"/>
    <p:sldId id="293" r:id="rId31"/>
    <p:sldId id="308" r:id="rId32"/>
    <p:sldId id="319" r:id="rId33"/>
    <p:sldId id="294" r:id="rId34"/>
    <p:sldId id="314" r:id="rId35"/>
    <p:sldId id="315" r:id="rId36"/>
    <p:sldId id="316" r:id="rId37"/>
    <p:sldId id="307" r:id="rId38"/>
    <p:sldId id="299" r:id="rId39"/>
    <p:sldId id="298" r:id="rId40"/>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C5292"/>
    <a:srgbClr val="2D5291"/>
    <a:srgbClr val="015086"/>
    <a:srgbClr val="D9212A"/>
    <a:srgbClr val="1B345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C083E6E3-FA7D-4D7B-A595-EF9225AFEA82}" styleName="Светлый стиль 1 — акцент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625"/>
    <p:restoredTop sz="96405"/>
  </p:normalViewPr>
  <p:slideViewPr>
    <p:cSldViewPr snapToGrid="0" snapToObjects="1">
      <p:cViewPr varScale="1">
        <p:scale>
          <a:sx n="113" d="100"/>
          <a:sy n="113" d="100"/>
        </p:scale>
        <p:origin x="56" y="8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118" d="100"/>
          <a:sy n="118" d="100"/>
        </p:scale>
        <p:origin x="4200" y="2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a:extLst>
              <a:ext uri="{FF2B5EF4-FFF2-40B4-BE49-F238E27FC236}">
                <a16:creationId xmlns:a16="http://schemas.microsoft.com/office/drawing/2014/main" id="{1428D1B3-D95B-C040-BA6A-3E3DB701AC4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a:extLst>
              <a:ext uri="{FF2B5EF4-FFF2-40B4-BE49-F238E27FC236}">
                <a16:creationId xmlns:a16="http://schemas.microsoft.com/office/drawing/2014/main" id="{C6A74D18-5D44-A34F-8999-314620A3174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6271CD8-A8A1-7B49-B1CB-109F8C2A0D16}" type="datetimeFigureOut">
              <a:rPr lang="ru-RU" smtClean="0"/>
              <a:t>09.12.2022</a:t>
            </a:fld>
            <a:endParaRPr lang="ru-RU"/>
          </a:p>
        </p:txBody>
      </p:sp>
      <p:sp>
        <p:nvSpPr>
          <p:cNvPr id="4" name="Нижний колонтитул 3">
            <a:extLst>
              <a:ext uri="{FF2B5EF4-FFF2-40B4-BE49-F238E27FC236}">
                <a16:creationId xmlns:a16="http://schemas.microsoft.com/office/drawing/2014/main" id="{A544CA84-BB82-1644-AA7B-83F9C73A25C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5" name="Номер слайда 4">
            <a:extLst>
              <a:ext uri="{FF2B5EF4-FFF2-40B4-BE49-F238E27FC236}">
                <a16:creationId xmlns:a16="http://schemas.microsoft.com/office/drawing/2014/main" id="{DB84B654-2251-2947-BB4F-8731464DA43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CFC6C4F-3991-9140-B345-AD2B3EEA3243}" type="slidenum">
              <a:rPr lang="ru-RU" smtClean="0"/>
              <a:t>‹#›</a:t>
            </a:fld>
            <a:endParaRPr lang="ru-RU"/>
          </a:p>
        </p:txBody>
      </p:sp>
    </p:spTree>
    <p:extLst>
      <p:ext uri="{BB962C8B-B14F-4D97-AF65-F5344CB8AC3E}">
        <p14:creationId xmlns:p14="http://schemas.microsoft.com/office/powerpoint/2010/main" val="1082290442"/>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7.png>
</file>

<file path=ppt/media/image18.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8783B7-2F14-0E4D-B5AF-0875B2E732DE}" type="datetimeFigureOut">
              <a:rPr lang="ru-RU" smtClean="0"/>
              <a:t>09.12.2022</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E6B5C0-C4D0-724D-9F55-B431542C9134}" type="slidenum">
              <a:rPr lang="ru-RU" smtClean="0"/>
              <a:t>‹#›</a:t>
            </a:fld>
            <a:endParaRPr lang="ru-RU"/>
          </a:p>
        </p:txBody>
      </p:sp>
    </p:spTree>
    <p:extLst>
      <p:ext uri="{BB962C8B-B14F-4D97-AF65-F5344CB8AC3E}">
        <p14:creationId xmlns:p14="http://schemas.microsoft.com/office/powerpoint/2010/main" val="9863510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a:t>
            </a:fld>
            <a:endParaRPr lang="ru-RU"/>
          </a:p>
        </p:txBody>
      </p:sp>
    </p:spTree>
    <p:extLst>
      <p:ext uri="{BB962C8B-B14F-4D97-AF65-F5344CB8AC3E}">
        <p14:creationId xmlns:p14="http://schemas.microsoft.com/office/powerpoint/2010/main" val="2650940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11</a:t>
            </a:fld>
            <a:endParaRPr lang="ru-RU"/>
          </a:p>
        </p:txBody>
      </p:sp>
    </p:spTree>
    <p:extLst>
      <p:ext uri="{BB962C8B-B14F-4D97-AF65-F5344CB8AC3E}">
        <p14:creationId xmlns:p14="http://schemas.microsoft.com/office/powerpoint/2010/main" val="37525335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12</a:t>
            </a:fld>
            <a:endParaRPr lang="ru-RU"/>
          </a:p>
        </p:txBody>
      </p:sp>
    </p:spTree>
    <p:extLst>
      <p:ext uri="{BB962C8B-B14F-4D97-AF65-F5344CB8AC3E}">
        <p14:creationId xmlns:p14="http://schemas.microsoft.com/office/powerpoint/2010/main" val="38242818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13</a:t>
            </a:fld>
            <a:endParaRPr lang="ru-RU"/>
          </a:p>
        </p:txBody>
      </p:sp>
    </p:spTree>
    <p:extLst>
      <p:ext uri="{BB962C8B-B14F-4D97-AF65-F5344CB8AC3E}">
        <p14:creationId xmlns:p14="http://schemas.microsoft.com/office/powerpoint/2010/main" val="19144527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14</a:t>
            </a:fld>
            <a:endParaRPr lang="ru-RU"/>
          </a:p>
        </p:txBody>
      </p:sp>
    </p:spTree>
    <p:extLst>
      <p:ext uri="{BB962C8B-B14F-4D97-AF65-F5344CB8AC3E}">
        <p14:creationId xmlns:p14="http://schemas.microsoft.com/office/powerpoint/2010/main" val="58052069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15</a:t>
            </a:fld>
            <a:endParaRPr lang="ru-RU"/>
          </a:p>
        </p:txBody>
      </p:sp>
    </p:spTree>
    <p:extLst>
      <p:ext uri="{BB962C8B-B14F-4D97-AF65-F5344CB8AC3E}">
        <p14:creationId xmlns:p14="http://schemas.microsoft.com/office/powerpoint/2010/main" val="13585553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16</a:t>
            </a:fld>
            <a:endParaRPr lang="ru-RU"/>
          </a:p>
        </p:txBody>
      </p:sp>
    </p:spTree>
    <p:extLst>
      <p:ext uri="{BB962C8B-B14F-4D97-AF65-F5344CB8AC3E}">
        <p14:creationId xmlns:p14="http://schemas.microsoft.com/office/powerpoint/2010/main" val="1264742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17</a:t>
            </a:fld>
            <a:endParaRPr lang="ru-RU"/>
          </a:p>
        </p:txBody>
      </p:sp>
    </p:spTree>
    <p:extLst>
      <p:ext uri="{BB962C8B-B14F-4D97-AF65-F5344CB8AC3E}">
        <p14:creationId xmlns:p14="http://schemas.microsoft.com/office/powerpoint/2010/main" val="36148282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18</a:t>
            </a:fld>
            <a:endParaRPr lang="ru-RU"/>
          </a:p>
        </p:txBody>
      </p:sp>
    </p:spTree>
    <p:extLst>
      <p:ext uri="{BB962C8B-B14F-4D97-AF65-F5344CB8AC3E}">
        <p14:creationId xmlns:p14="http://schemas.microsoft.com/office/powerpoint/2010/main" val="2634606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19</a:t>
            </a:fld>
            <a:endParaRPr lang="ru-RU"/>
          </a:p>
        </p:txBody>
      </p:sp>
    </p:spTree>
    <p:extLst>
      <p:ext uri="{BB962C8B-B14F-4D97-AF65-F5344CB8AC3E}">
        <p14:creationId xmlns:p14="http://schemas.microsoft.com/office/powerpoint/2010/main" val="12756626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20</a:t>
            </a:fld>
            <a:endParaRPr lang="ru-RU"/>
          </a:p>
        </p:txBody>
      </p:sp>
    </p:spTree>
    <p:extLst>
      <p:ext uri="{BB962C8B-B14F-4D97-AF65-F5344CB8AC3E}">
        <p14:creationId xmlns:p14="http://schemas.microsoft.com/office/powerpoint/2010/main" val="279338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3</a:t>
            </a:fld>
            <a:endParaRPr lang="ru-RU"/>
          </a:p>
        </p:txBody>
      </p:sp>
    </p:spTree>
    <p:extLst>
      <p:ext uri="{BB962C8B-B14F-4D97-AF65-F5344CB8AC3E}">
        <p14:creationId xmlns:p14="http://schemas.microsoft.com/office/powerpoint/2010/main" val="10884801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21</a:t>
            </a:fld>
            <a:endParaRPr lang="ru-RU"/>
          </a:p>
        </p:txBody>
      </p:sp>
    </p:spTree>
    <p:extLst>
      <p:ext uri="{BB962C8B-B14F-4D97-AF65-F5344CB8AC3E}">
        <p14:creationId xmlns:p14="http://schemas.microsoft.com/office/powerpoint/2010/main" val="384805646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22</a:t>
            </a:fld>
            <a:endParaRPr lang="ru-RU"/>
          </a:p>
        </p:txBody>
      </p:sp>
    </p:spTree>
    <p:extLst>
      <p:ext uri="{BB962C8B-B14F-4D97-AF65-F5344CB8AC3E}">
        <p14:creationId xmlns:p14="http://schemas.microsoft.com/office/powerpoint/2010/main" val="371314902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23</a:t>
            </a:fld>
            <a:endParaRPr lang="ru-RU"/>
          </a:p>
        </p:txBody>
      </p:sp>
    </p:spTree>
    <p:extLst>
      <p:ext uri="{BB962C8B-B14F-4D97-AF65-F5344CB8AC3E}">
        <p14:creationId xmlns:p14="http://schemas.microsoft.com/office/powerpoint/2010/main" val="212031284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24</a:t>
            </a:fld>
            <a:endParaRPr lang="ru-RU"/>
          </a:p>
        </p:txBody>
      </p:sp>
    </p:spTree>
    <p:extLst>
      <p:ext uri="{BB962C8B-B14F-4D97-AF65-F5344CB8AC3E}">
        <p14:creationId xmlns:p14="http://schemas.microsoft.com/office/powerpoint/2010/main" val="7782931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25</a:t>
            </a:fld>
            <a:endParaRPr lang="ru-RU"/>
          </a:p>
        </p:txBody>
      </p:sp>
    </p:spTree>
    <p:extLst>
      <p:ext uri="{BB962C8B-B14F-4D97-AF65-F5344CB8AC3E}">
        <p14:creationId xmlns:p14="http://schemas.microsoft.com/office/powerpoint/2010/main" val="28578150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26</a:t>
            </a:fld>
            <a:endParaRPr lang="ru-RU"/>
          </a:p>
        </p:txBody>
      </p:sp>
    </p:spTree>
    <p:extLst>
      <p:ext uri="{BB962C8B-B14F-4D97-AF65-F5344CB8AC3E}">
        <p14:creationId xmlns:p14="http://schemas.microsoft.com/office/powerpoint/2010/main" val="39067671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27</a:t>
            </a:fld>
            <a:endParaRPr lang="ru-RU"/>
          </a:p>
        </p:txBody>
      </p:sp>
    </p:spTree>
    <p:extLst>
      <p:ext uri="{BB962C8B-B14F-4D97-AF65-F5344CB8AC3E}">
        <p14:creationId xmlns:p14="http://schemas.microsoft.com/office/powerpoint/2010/main" val="288056426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28</a:t>
            </a:fld>
            <a:endParaRPr lang="ru-RU"/>
          </a:p>
        </p:txBody>
      </p:sp>
    </p:spTree>
    <p:extLst>
      <p:ext uri="{BB962C8B-B14F-4D97-AF65-F5344CB8AC3E}">
        <p14:creationId xmlns:p14="http://schemas.microsoft.com/office/powerpoint/2010/main" val="10023682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29</a:t>
            </a:fld>
            <a:endParaRPr lang="ru-RU"/>
          </a:p>
        </p:txBody>
      </p:sp>
    </p:spTree>
    <p:extLst>
      <p:ext uri="{BB962C8B-B14F-4D97-AF65-F5344CB8AC3E}">
        <p14:creationId xmlns:p14="http://schemas.microsoft.com/office/powerpoint/2010/main" val="22497784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30</a:t>
            </a:fld>
            <a:endParaRPr lang="ru-RU"/>
          </a:p>
        </p:txBody>
      </p:sp>
    </p:spTree>
    <p:extLst>
      <p:ext uri="{BB962C8B-B14F-4D97-AF65-F5344CB8AC3E}">
        <p14:creationId xmlns:p14="http://schemas.microsoft.com/office/powerpoint/2010/main" val="37796582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4</a:t>
            </a:fld>
            <a:endParaRPr lang="ru-RU"/>
          </a:p>
        </p:txBody>
      </p:sp>
    </p:spTree>
    <p:extLst>
      <p:ext uri="{BB962C8B-B14F-4D97-AF65-F5344CB8AC3E}">
        <p14:creationId xmlns:p14="http://schemas.microsoft.com/office/powerpoint/2010/main" val="10283813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31</a:t>
            </a:fld>
            <a:endParaRPr lang="ru-RU"/>
          </a:p>
        </p:txBody>
      </p:sp>
    </p:spTree>
    <p:extLst>
      <p:ext uri="{BB962C8B-B14F-4D97-AF65-F5344CB8AC3E}">
        <p14:creationId xmlns:p14="http://schemas.microsoft.com/office/powerpoint/2010/main" val="20293847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32</a:t>
            </a:fld>
            <a:endParaRPr lang="ru-RU"/>
          </a:p>
        </p:txBody>
      </p:sp>
    </p:spTree>
    <p:extLst>
      <p:ext uri="{BB962C8B-B14F-4D97-AF65-F5344CB8AC3E}">
        <p14:creationId xmlns:p14="http://schemas.microsoft.com/office/powerpoint/2010/main" val="190440095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33</a:t>
            </a:fld>
            <a:endParaRPr lang="ru-RU"/>
          </a:p>
        </p:txBody>
      </p:sp>
    </p:spTree>
    <p:extLst>
      <p:ext uri="{BB962C8B-B14F-4D97-AF65-F5344CB8AC3E}">
        <p14:creationId xmlns:p14="http://schemas.microsoft.com/office/powerpoint/2010/main" val="6080208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34</a:t>
            </a:fld>
            <a:endParaRPr lang="ru-RU"/>
          </a:p>
        </p:txBody>
      </p:sp>
    </p:spTree>
    <p:extLst>
      <p:ext uri="{BB962C8B-B14F-4D97-AF65-F5344CB8AC3E}">
        <p14:creationId xmlns:p14="http://schemas.microsoft.com/office/powerpoint/2010/main" val="237566887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35</a:t>
            </a:fld>
            <a:endParaRPr lang="ru-RU"/>
          </a:p>
        </p:txBody>
      </p:sp>
    </p:spTree>
    <p:extLst>
      <p:ext uri="{BB962C8B-B14F-4D97-AF65-F5344CB8AC3E}">
        <p14:creationId xmlns:p14="http://schemas.microsoft.com/office/powerpoint/2010/main" val="354261984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36</a:t>
            </a:fld>
            <a:endParaRPr lang="ru-RU"/>
          </a:p>
        </p:txBody>
      </p:sp>
    </p:spTree>
    <p:extLst>
      <p:ext uri="{BB962C8B-B14F-4D97-AF65-F5344CB8AC3E}">
        <p14:creationId xmlns:p14="http://schemas.microsoft.com/office/powerpoint/2010/main" val="4085175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5</a:t>
            </a:fld>
            <a:endParaRPr lang="ru-RU"/>
          </a:p>
        </p:txBody>
      </p:sp>
    </p:spTree>
    <p:extLst>
      <p:ext uri="{BB962C8B-B14F-4D97-AF65-F5344CB8AC3E}">
        <p14:creationId xmlns:p14="http://schemas.microsoft.com/office/powerpoint/2010/main" val="2051729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6</a:t>
            </a:fld>
            <a:endParaRPr lang="ru-RU"/>
          </a:p>
        </p:txBody>
      </p:sp>
    </p:spTree>
    <p:extLst>
      <p:ext uri="{BB962C8B-B14F-4D97-AF65-F5344CB8AC3E}">
        <p14:creationId xmlns:p14="http://schemas.microsoft.com/office/powerpoint/2010/main" val="3838885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7</a:t>
            </a:fld>
            <a:endParaRPr lang="ru-RU"/>
          </a:p>
        </p:txBody>
      </p:sp>
    </p:spTree>
    <p:extLst>
      <p:ext uri="{BB962C8B-B14F-4D97-AF65-F5344CB8AC3E}">
        <p14:creationId xmlns:p14="http://schemas.microsoft.com/office/powerpoint/2010/main" val="30559813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8</a:t>
            </a:fld>
            <a:endParaRPr lang="ru-RU"/>
          </a:p>
        </p:txBody>
      </p:sp>
    </p:spTree>
    <p:extLst>
      <p:ext uri="{BB962C8B-B14F-4D97-AF65-F5344CB8AC3E}">
        <p14:creationId xmlns:p14="http://schemas.microsoft.com/office/powerpoint/2010/main" val="30534845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9</a:t>
            </a:fld>
            <a:endParaRPr lang="ru-RU"/>
          </a:p>
        </p:txBody>
      </p:sp>
    </p:spTree>
    <p:extLst>
      <p:ext uri="{BB962C8B-B14F-4D97-AF65-F5344CB8AC3E}">
        <p14:creationId xmlns:p14="http://schemas.microsoft.com/office/powerpoint/2010/main" val="18231696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A40705CC-27A7-AA44-91DF-8901CC24D00C}" type="slidenum">
              <a:rPr lang="ru-RU" smtClean="0"/>
              <a:t>10</a:t>
            </a:fld>
            <a:endParaRPr lang="ru-RU"/>
          </a:p>
        </p:txBody>
      </p:sp>
    </p:spTree>
    <p:extLst>
      <p:ext uri="{BB962C8B-B14F-4D97-AF65-F5344CB8AC3E}">
        <p14:creationId xmlns:p14="http://schemas.microsoft.com/office/powerpoint/2010/main" val="421479275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Титульный слайд">
    <p:spTree>
      <p:nvGrpSpPr>
        <p:cNvPr id="1" name=""/>
        <p:cNvGrpSpPr/>
        <p:nvPr/>
      </p:nvGrpSpPr>
      <p:grpSpPr>
        <a:xfrm>
          <a:off x="0" y="0"/>
          <a:ext cx="0" cy="0"/>
          <a:chOff x="0" y="0"/>
          <a:chExt cx="0" cy="0"/>
        </a:xfrm>
      </p:grpSpPr>
      <p:pic>
        <p:nvPicPr>
          <p:cNvPr id="25" name="Рисунок 24">
            <a:extLst>
              <a:ext uri="{FF2B5EF4-FFF2-40B4-BE49-F238E27FC236}">
                <a16:creationId xmlns:a16="http://schemas.microsoft.com/office/drawing/2014/main" id="{89ADBE38-5B1A-BF44-BFD5-22FC42358221}"/>
              </a:ext>
            </a:extLst>
          </p:cNvPr>
          <p:cNvPicPr>
            <a:picLocks noChangeAspect="1"/>
          </p:cNvPicPr>
          <p:nvPr userDrawn="1"/>
        </p:nvPicPr>
        <p:blipFill>
          <a:blip r:embed="rId2"/>
          <a:stretch>
            <a:fillRect/>
          </a:stretch>
        </p:blipFill>
        <p:spPr>
          <a:xfrm>
            <a:off x="679450" y="589816"/>
            <a:ext cx="4038600" cy="596900"/>
          </a:xfrm>
          <a:prstGeom prst="rect">
            <a:avLst/>
          </a:prstGeom>
        </p:spPr>
      </p:pic>
      <p:cxnSp>
        <p:nvCxnSpPr>
          <p:cNvPr id="11" name="Прямая соединительная линия 10">
            <a:extLst>
              <a:ext uri="{FF2B5EF4-FFF2-40B4-BE49-F238E27FC236}">
                <a16:creationId xmlns:a16="http://schemas.microsoft.com/office/drawing/2014/main" id="{F3C05BBF-08E0-7540-829F-D6B09A49BD35}"/>
              </a:ext>
            </a:extLst>
          </p:cNvPr>
          <p:cNvCxnSpPr>
            <a:cxnSpLocks/>
          </p:cNvCxnSpPr>
          <p:nvPr userDrawn="1"/>
        </p:nvCxnSpPr>
        <p:spPr>
          <a:xfrm>
            <a:off x="6585364" y="4629019"/>
            <a:ext cx="164423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Заголовок 11">
            <a:extLst>
              <a:ext uri="{FF2B5EF4-FFF2-40B4-BE49-F238E27FC236}">
                <a16:creationId xmlns:a16="http://schemas.microsoft.com/office/drawing/2014/main" id="{FE62C56F-44DD-204D-B9BA-633EC54B2D35}"/>
              </a:ext>
            </a:extLst>
          </p:cNvPr>
          <p:cNvSpPr>
            <a:spLocks noGrp="1"/>
          </p:cNvSpPr>
          <p:nvPr>
            <p:ph type="title" hasCustomPrompt="1"/>
          </p:nvPr>
        </p:nvSpPr>
        <p:spPr>
          <a:xfrm>
            <a:off x="6585364" y="4801308"/>
            <a:ext cx="10515600" cy="1325563"/>
          </a:xfrm>
          <a:prstGeom prst="rect">
            <a:avLst/>
          </a:prstGeom>
        </p:spPr>
        <p:txBody>
          <a:bodyPr/>
          <a:lstStyle>
            <a:lvl1pPr marL="0" algn="l" defTabSz="914400" rtl="0" eaLnBrk="1" latinLnBrk="0" hangingPunct="1">
              <a:lnSpc>
                <a:spcPts val="5300"/>
              </a:lnSpc>
              <a:spcBef>
                <a:spcPct val="0"/>
              </a:spcBef>
              <a:buNone/>
              <a:defRPr lang="ru-RU" sz="4000" b="1" kern="1200" dirty="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ru-RU" dirty="0"/>
              <a:t>Образец </a:t>
            </a:r>
            <a:br>
              <a:rPr lang="ru-RU" dirty="0"/>
            </a:br>
            <a:r>
              <a:rPr lang="ru-RU" dirty="0"/>
              <a:t>заголовка</a:t>
            </a:r>
          </a:p>
        </p:txBody>
      </p:sp>
    </p:spTree>
    <p:extLst>
      <p:ext uri="{BB962C8B-B14F-4D97-AF65-F5344CB8AC3E}">
        <p14:creationId xmlns:p14="http://schemas.microsoft.com/office/powerpoint/2010/main" val="13881555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3594566-9430-7349-96E8-2D1C2CAFF844}"/>
              </a:ext>
            </a:extLst>
          </p:cNvPr>
          <p:cNvSpPr>
            <a:spLocks noGrp="1"/>
          </p:cNvSpPr>
          <p:nvPr>
            <p:ph type="title"/>
          </p:nvPr>
        </p:nvSpPr>
        <p:spPr>
          <a:xfrm>
            <a:off x="839788" y="457200"/>
            <a:ext cx="3932237" cy="1600200"/>
          </a:xfrm>
          <a:prstGeom prst="rect">
            <a:avLst/>
          </a:prstGeom>
        </p:spPr>
        <p:txBody>
          <a:bodyPr anchor="b"/>
          <a:lstStyle>
            <a:lvl1pPr>
              <a:defRPr sz="3200" b="1" i="0">
                <a:latin typeface="Verdana" panose="020B0604030504040204" pitchFamily="34" charset="0"/>
                <a:ea typeface="Verdana" panose="020B0604030504040204" pitchFamily="34" charset="0"/>
                <a:cs typeface="Verdana" panose="020B0604030504040204" pitchFamily="34" charset="0"/>
              </a:defRPr>
            </a:lvl1pPr>
          </a:lstStyle>
          <a:p>
            <a:r>
              <a:rPr lang="ru-RU" dirty="0"/>
              <a:t>Образец заголовка</a:t>
            </a:r>
          </a:p>
        </p:txBody>
      </p:sp>
      <p:sp>
        <p:nvSpPr>
          <p:cNvPr id="3" name="Объект 2">
            <a:extLst>
              <a:ext uri="{FF2B5EF4-FFF2-40B4-BE49-F238E27FC236}">
                <a16:creationId xmlns:a16="http://schemas.microsoft.com/office/drawing/2014/main" id="{ED8A3BA7-7A70-F549-AE54-D176D6276A48}"/>
              </a:ext>
            </a:extLst>
          </p:cNvPr>
          <p:cNvSpPr>
            <a:spLocks noGrp="1"/>
          </p:cNvSpPr>
          <p:nvPr>
            <p:ph idx="1"/>
          </p:nvPr>
        </p:nvSpPr>
        <p:spPr>
          <a:xfrm>
            <a:off x="5183188" y="2277033"/>
            <a:ext cx="6172200" cy="3584017"/>
          </a:xfrm>
          <a:prstGeom prst="rect">
            <a:avLst/>
          </a:prstGeom>
        </p:spPr>
        <p:txBody>
          <a:bodyPr/>
          <a:lstStyle>
            <a:lvl1pPr>
              <a:defRPr sz="3200" b="0" i="0">
                <a:latin typeface="Verdana" panose="020B0604030504040204" pitchFamily="34" charset="0"/>
                <a:ea typeface="Verdana" panose="020B0604030504040204" pitchFamily="34" charset="0"/>
                <a:cs typeface="Verdana" panose="020B0604030504040204" pitchFamily="34" charset="0"/>
              </a:defRPr>
            </a:lvl1pPr>
            <a:lvl2pPr>
              <a:defRPr sz="2800" b="0" i="0">
                <a:latin typeface="Verdana" panose="020B0604030504040204" pitchFamily="34" charset="0"/>
                <a:ea typeface="Verdana" panose="020B0604030504040204" pitchFamily="34" charset="0"/>
                <a:cs typeface="Verdana" panose="020B0604030504040204" pitchFamily="34" charset="0"/>
              </a:defRPr>
            </a:lvl2pPr>
            <a:lvl3pPr>
              <a:defRPr sz="2400" b="0" i="0">
                <a:latin typeface="Verdana" panose="020B0604030504040204" pitchFamily="34" charset="0"/>
                <a:ea typeface="Verdana" panose="020B0604030504040204" pitchFamily="34" charset="0"/>
                <a:cs typeface="Verdana" panose="020B0604030504040204" pitchFamily="34" charset="0"/>
              </a:defRPr>
            </a:lvl3pPr>
            <a:lvl4pPr>
              <a:defRPr sz="2000" b="0" i="0">
                <a:latin typeface="Verdana" panose="020B0604030504040204" pitchFamily="34" charset="0"/>
                <a:ea typeface="Verdana" panose="020B0604030504040204" pitchFamily="34" charset="0"/>
                <a:cs typeface="Verdana" panose="020B0604030504040204" pitchFamily="34" charset="0"/>
              </a:defRPr>
            </a:lvl4pPr>
            <a:lvl5pPr>
              <a:defRPr sz="2000" b="0" i="0">
                <a:latin typeface="Verdana" panose="020B0604030504040204" pitchFamily="34" charset="0"/>
                <a:ea typeface="Verdana" panose="020B0604030504040204" pitchFamily="34" charset="0"/>
                <a:cs typeface="Verdana" panose="020B0604030504040204" pitchFamily="34" charset="0"/>
              </a:defRPr>
            </a:lvl5pPr>
            <a:lvl6pPr>
              <a:defRPr sz="2000"/>
            </a:lvl6pPr>
            <a:lvl7pPr>
              <a:defRPr sz="2000"/>
            </a:lvl7pPr>
            <a:lvl8pPr>
              <a:defRPr sz="2000"/>
            </a:lvl8pPr>
            <a:lvl9pPr>
              <a:defRPr sz="2000"/>
            </a:lvl9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4" name="Текст 3">
            <a:extLst>
              <a:ext uri="{FF2B5EF4-FFF2-40B4-BE49-F238E27FC236}">
                <a16:creationId xmlns:a16="http://schemas.microsoft.com/office/drawing/2014/main" id="{0B819086-2831-9641-8289-944CD41DFEAA}"/>
              </a:ext>
            </a:extLst>
          </p:cNvPr>
          <p:cNvSpPr>
            <a:spLocks noGrp="1"/>
          </p:cNvSpPr>
          <p:nvPr>
            <p:ph type="body" sz="half" idx="2"/>
          </p:nvPr>
        </p:nvSpPr>
        <p:spPr>
          <a:xfrm>
            <a:off x="839788" y="2277034"/>
            <a:ext cx="3932237" cy="3591953"/>
          </a:xfrm>
          <a:prstGeom prst="rect">
            <a:avLst/>
          </a:prstGeom>
        </p:spPr>
        <p:txBody>
          <a:bodyPr/>
          <a:lstStyle>
            <a:lvl1pPr marL="0" indent="0">
              <a:buNone/>
              <a:defRPr sz="1600" b="0" i="0">
                <a:latin typeface="Verdana" panose="020B0604030504040204" pitchFamily="34" charset="0"/>
                <a:ea typeface="Verdana" panose="020B0604030504040204" pitchFamily="34" charset="0"/>
                <a:cs typeface="Verdana" panose="020B060403050404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dirty="0"/>
              <a:t>Образец текста</a:t>
            </a:r>
          </a:p>
        </p:txBody>
      </p:sp>
      <p:pic>
        <p:nvPicPr>
          <p:cNvPr id="8" name="Рисунок 7">
            <a:extLst>
              <a:ext uri="{FF2B5EF4-FFF2-40B4-BE49-F238E27FC236}">
                <a16:creationId xmlns:a16="http://schemas.microsoft.com/office/drawing/2014/main" id="{86A51B85-F1A0-FF4E-A656-40C8407A1F35}"/>
              </a:ext>
            </a:extLst>
          </p:cNvPr>
          <p:cNvPicPr>
            <a:picLocks noChangeAspect="1"/>
          </p:cNvPicPr>
          <p:nvPr userDrawn="1"/>
        </p:nvPicPr>
        <p:blipFill rotWithShape="1">
          <a:blip r:embed="rId2"/>
          <a:srcRect b="37276"/>
          <a:stretch/>
        </p:blipFill>
        <p:spPr>
          <a:xfrm>
            <a:off x="9809787" y="4930876"/>
            <a:ext cx="2445088" cy="1927124"/>
          </a:xfrm>
          <a:prstGeom prst="rect">
            <a:avLst/>
          </a:prstGeom>
        </p:spPr>
      </p:pic>
      <p:pic>
        <p:nvPicPr>
          <p:cNvPr id="9" name="Рисунок 8">
            <a:extLst>
              <a:ext uri="{FF2B5EF4-FFF2-40B4-BE49-F238E27FC236}">
                <a16:creationId xmlns:a16="http://schemas.microsoft.com/office/drawing/2014/main" id="{AF0B130E-DA8F-2545-9D2D-E700B25D38A6}"/>
              </a:ext>
            </a:extLst>
          </p:cNvPr>
          <p:cNvPicPr>
            <a:picLocks noChangeAspect="1"/>
          </p:cNvPicPr>
          <p:nvPr userDrawn="1"/>
        </p:nvPicPr>
        <p:blipFill>
          <a:blip r:embed="rId3"/>
          <a:stretch>
            <a:fillRect/>
          </a:stretch>
        </p:blipFill>
        <p:spPr>
          <a:xfrm>
            <a:off x="7978775" y="531133"/>
            <a:ext cx="3375025" cy="498824"/>
          </a:xfrm>
          <a:prstGeom prst="rect">
            <a:avLst/>
          </a:prstGeom>
        </p:spPr>
      </p:pic>
    </p:spTree>
    <p:extLst>
      <p:ext uri="{BB962C8B-B14F-4D97-AF65-F5344CB8AC3E}">
        <p14:creationId xmlns:p14="http://schemas.microsoft.com/office/powerpoint/2010/main" val="33053937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Заголовок и объект">
    <p:spTree>
      <p:nvGrpSpPr>
        <p:cNvPr id="1" name=""/>
        <p:cNvGrpSpPr/>
        <p:nvPr/>
      </p:nvGrpSpPr>
      <p:grpSpPr>
        <a:xfrm>
          <a:off x="0" y="0"/>
          <a:ext cx="0" cy="0"/>
          <a:chOff x="0" y="0"/>
          <a:chExt cx="0" cy="0"/>
        </a:xfrm>
      </p:grpSpPr>
      <p:sp>
        <p:nvSpPr>
          <p:cNvPr id="20" name="Прямоугольный треугольник 19">
            <a:extLst>
              <a:ext uri="{FF2B5EF4-FFF2-40B4-BE49-F238E27FC236}">
                <a16:creationId xmlns:a16="http://schemas.microsoft.com/office/drawing/2014/main" id="{97900449-F9D6-BA44-A31F-D7A168F96441}"/>
              </a:ext>
            </a:extLst>
          </p:cNvPr>
          <p:cNvSpPr/>
          <p:nvPr userDrawn="1"/>
        </p:nvSpPr>
        <p:spPr>
          <a:xfrm flipH="1">
            <a:off x="2270234" y="0"/>
            <a:ext cx="9953297" cy="6916428"/>
          </a:xfrm>
          <a:prstGeom prst="rtTriangle">
            <a:avLst/>
          </a:prstGeom>
          <a:solidFill>
            <a:srgbClr val="2C5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Текст 2">
            <a:extLst>
              <a:ext uri="{FF2B5EF4-FFF2-40B4-BE49-F238E27FC236}">
                <a16:creationId xmlns:a16="http://schemas.microsoft.com/office/drawing/2014/main" id="{972EEFE4-FB9E-BF46-85AA-E18CFB217CDC}"/>
              </a:ext>
            </a:extLst>
          </p:cNvPr>
          <p:cNvSpPr>
            <a:spLocks noGrp="1"/>
          </p:cNvSpPr>
          <p:nvPr>
            <p:ph type="body" idx="1"/>
          </p:nvPr>
        </p:nvSpPr>
        <p:spPr>
          <a:xfrm>
            <a:off x="636586" y="3734977"/>
            <a:ext cx="5365695" cy="1500187"/>
          </a:xfrm>
          <a:prstGeom prst="rect">
            <a:avLst/>
          </a:prstGeom>
        </p:spPr>
        <p:txBody>
          <a:bodyPr/>
          <a:lstStyle>
            <a:lvl1pPr marL="0" indent="0">
              <a:buNone/>
              <a:defRPr lang="ru-RU" sz="1400"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dirty="0"/>
              <a:t>Образец текста</a:t>
            </a:r>
          </a:p>
        </p:txBody>
      </p:sp>
      <p:sp>
        <p:nvSpPr>
          <p:cNvPr id="17" name="Заголовок 1">
            <a:extLst>
              <a:ext uri="{FF2B5EF4-FFF2-40B4-BE49-F238E27FC236}">
                <a16:creationId xmlns:a16="http://schemas.microsoft.com/office/drawing/2014/main" id="{2B037399-DA8A-4C43-9ADA-3486893B04D2}"/>
              </a:ext>
            </a:extLst>
          </p:cNvPr>
          <p:cNvSpPr>
            <a:spLocks noGrp="1"/>
          </p:cNvSpPr>
          <p:nvPr>
            <p:ph type="title" hasCustomPrompt="1"/>
          </p:nvPr>
        </p:nvSpPr>
        <p:spPr>
          <a:xfrm>
            <a:off x="636586" y="1210748"/>
            <a:ext cx="10515600" cy="1500187"/>
          </a:xfrm>
          <a:prstGeom prst="rect">
            <a:avLst/>
          </a:prstGeom>
        </p:spPr>
        <p:txBody>
          <a:bodyPr anchor="b"/>
          <a:lstStyle>
            <a:lvl1pPr marL="0" algn="l" defTabSz="914400" rtl="0" eaLnBrk="1" latinLnBrk="0" hangingPunct="1">
              <a:lnSpc>
                <a:spcPts val="3800"/>
              </a:lnSpc>
              <a:defRPr lang="ru-RU" sz="2800" b="1" kern="1200" dirty="0">
                <a:solidFill>
                  <a:srgbClr val="2D5291"/>
                </a:solidFill>
                <a:latin typeface="Verdana" panose="020B0604030504040204" pitchFamily="34" charset="0"/>
                <a:ea typeface="Verdana" panose="020B0604030504040204" pitchFamily="34" charset="0"/>
                <a:cs typeface="Verdana" panose="020B0604030504040204" pitchFamily="34" charset="0"/>
              </a:defRPr>
            </a:lvl1pPr>
          </a:lstStyle>
          <a:p>
            <a:r>
              <a:rPr lang="ru-RU" dirty="0"/>
              <a:t>Образец </a:t>
            </a:r>
            <a:br>
              <a:rPr lang="ru-RU" dirty="0"/>
            </a:br>
            <a:r>
              <a:rPr lang="ru-RU" dirty="0"/>
              <a:t>заголовка</a:t>
            </a:r>
          </a:p>
        </p:txBody>
      </p:sp>
      <p:pic>
        <p:nvPicPr>
          <p:cNvPr id="19" name="Рисунок 18">
            <a:extLst>
              <a:ext uri="{FF2B5EF4-FFF2-40B4-BE49-F238E27FC236}">
                <a16:creationId xmlns:a16="http://schemas.microsoft.com/office/drawing/2014/main" id="{1CB0FE34-6325-F242-B491-EEA6F18F8AA4}"/>
              </a:ext>
            </a:extLst>
          </p:cNvPr>
          <p:cNvPicPr>
            <a:picLocks noChangeAspect="1"/>
          </p:cNvPicPr>
          <p:nvPr userDrawn="1"/>
        </p:nvPicPr>
        <p:blipFill>
          <a:blip r:embed="rId2"/>
          <a:stretch>
            <a:fillRect/>
          </a:stretch>
        </p:blipFill>
        <p:spPr>
          <a:xfrm>
            <a:off x="679450" y="589816"/>
            <a:ext cx="4038600" cy="596900"/>
          </a:xfrm>
          <a:prstGeom prst="rect">
            <a:avLst/>
          </a:prstGeom>
        </p:spPr>
      </p:pic>
    </p:spTree>
    <p:extLst>
      <p:ext uri="{BB962C8B-B14F-4D97-AF65-F5344CB8AC3E}">
        <p14:creationId xmlns:p14="http://schemas.microsoft.com/office/powerpoint/2010/main" val="196781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Пользовательский макет">
    <p:spTree>
      <p:nvGrpSpPr>
        <p:cNvPr id="1" name=""/>
        <p:cNvGrpSpPr/>
        <p:nvPr/>
      </p:nvGrpSpPr>
      <p:grpSpPr>
        <a:xfrm>
          <a:off x="0" y="0"/>
          <a:ext cx="0" cy="0"/>
          <a:chOff x="0" y="0"/>
          <a:chExt cx="0" cy="0"/>
        </a:xfrm>
      </p:grpSpPr>
      <p:pic>
        <p:nvPicPr>
          <p:cNvPr id="46" name="Рисунок 45">
            <a:extLst>
              <a:ext uri="{FF2B5EF4-FFF2-40B4-BE49-F238E27FC236}">
                <a16:creationId xmlns:a16="http://schemas.microsoft.com/office/drawing/2014/main" id="{762D76D6-4269-7D47-A382-30DB7F7492D3}"/>
              </a:ext>
            </a:extLst>
          </p:cNvPr>
          <p:cNvPicPr>
            <a:picLocks noChangeAspect="1"/>
          </p:cNvPicPr>
          <p:nvPr userDrawn="1"/>
        </p:nvPicPr>
        <p:blipFill rotWithShape="1">
          <a:blip r:embed="rId2"/>
          <a:srcRect b="37276"/>
          <a:stretch/>
        </p:blipFill>
        <p:spPr>
          <a:xfrm>
            <a:off x="9809787" y="4930876"/>
            <a:ext cx="2445088" cy="1927124"/>
          </a:xfrm>
          <a:prstGeom prst="rect">
            <a:avLst/>
          </a:prstGeom>
        </p:spPr>
      </p:pic>
      <p:sp>
        <p:nvSpPr>
          <p:cNvPr id="2" name="Заголовок 1">
            <a:extLst>
              <a:ext uri="{FF2B5EF4-FFF2-40B4-BE49-F238E27FC236}">
                <a16:creationId xmlns:a16="http://schemas.microsoft.com/office/drawing/2014/main" id="{4CAED925-7255-184B-B600-AD17A82F6DBA}"/>
              </a:ext>
            </a:extLst>
          </p:cNvPr>
          <p:cNvSpPr>
            <a:spLocks noGrp="1"/>
          </p:cNvSpPr>
          <p:nvPr>
            <p:ph type="title"/>
          </p:nvPr>
        </p:nvSpPr>
        <p:spPr>
          <a:xfrm>
            <a:off x="452304" y="609007"/>
            <a:ext cx="10515600" cy="1325563"/>
          </a:xfrm>
          <a:prstGeom prst="rect">
            <a:avLst/>
          </a:prstGeom>
        </p:spPr>
        <p:txBody>
          <a:bodyPr/>
          <a:lstStyle>
            <a:lvl1pPr marL="0" algn="l" defTabSz="914400" rtl="0" eaLnBrk="1" latinLnBrk="0" hangingPunct="1">
              <a:lnSpc>
                <a:spcPts val="3800"/>
              </a:lnSpc>
              <a:defRPr lang="ru-RU" sz="2800" b="1" kern="1200" dirty="0">
                <a:solidFill>
                  <a:srgbClr val="2D5291"/>
                </a:solidFill>
                <a:latin typeface="Verdana" panose="020B0604030504040204" pitchFamily="34" charset="0"/>
                <a:ea typeface="Verdana" panose="020B0604030504040204" pitchFamily="34" charset="0"/>
                <a:cs typeface="Verdana" panose="020B0604030504040204" pitchFamily="34" charset="0"/>
              </a:defRPr>
            </a:lvl1pPr>
          </a:lstStyle>
          <a:p>
            <a:r>
              <a:rPr lang="ru-RU" dirty="0"/>
              <a:t>Образец заголовка</a:t>
            </a:r>
          </a:p>
        </p:txBody>
      </p:sp>
      <p:sp>
        <p:nvSpPr>
          <p:cNvPr id="7" name="Subtitle 2">
            <a:extLst>
              <a:ext uri="{FF2B5EF4-FFF2-40B4-BE49-F238E27FC236}">
                <a16:creationId xmlns:a16="http://schemas.microsoft.com/office/drawing/2014/main" id="{66ADEE23-C350-E04E-B8DD-E4311F8C9A60}"/>
              </a:ext>
            </a:extLst>
          </p:cNvPr>
          <p:cNvSpPr>
            <a:spLocks noGrp="1"/>
          </p:cNvSpPr>
          <p:nvPr>
            <p:ph type="subTitle" idx="1" hasCustomPrompt="1"/>
          </p:nvPr>
        </p:nvSpPr>
        <p:spPr>
          <a:xfrm>
            <a:off x="461857" y="1298703"/>
            <a:ext cx="10622029" cy="5234422"/>
          </a:xfrm>
          <a:prstGeom prst="rect">
            <a:avLst/>
          </a:prstGeom>
        </p:spPr>
        <p:txBody>
          <a:bodyPr>
            <a:normAutofit/>
          </a:bodyPr>
          <a:lstStyle>
            <a:lvl1pPr marL="0" indent="0" algn="l">
              <a:buNone/>
              <a:defRPr sz="2000" b="0" i="0">
                <a:latin typeface="Verdana" panose="020B0604030504040204" pitchFamily="34" charset="0"/>
                <a:ea typeface="Verdana" panose="020B0604030504040204" pitchFamily="34" charset="0"/>
                <a:cs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dirty="0"/>
              <a:t>Образец подзаголовка, образец подзаголовка, образец подзаголовка, образец подзаголовка, образец подзаголовка, образец подзаголовка</a:t>
            </a:r>
            <a:endParaRPr lang="en-US" dirty="0"/>
          </a:p>
        </p:txBody>
      </p:sp>
      <p:sp>
        <p:nvSpPr>
          <p:cNvPr id="5" name="Рисунок 4">
            <a:extLst>
              <a:ext uri="{FF2B5EF4-FFF2-40B4-BE49-F238E27FC236}">
                <a16:creationId xmlns:a16="http://schemas.microsoft.com/office/drawing/2014/main" id="{35CED6DD-11F4-3640-9502-226D70475FEE}"/>
              </a:ext>
            </a:extLst>
          </p:cNvPr>
          <p:cNvSpPr>
            <a:spLocks noGrp="1"/>
          </p:cNvSpPr>
          <p:nvPr>
            <p:ph type="pic" sz="quarter" idx="16" hasCustomPrompt="1"/>
          </p:nvPr>
        </p:nvSpPr>
        <p:spPr>
          <a:xfrm>
            <a:off x="500125" y="2314797"/>
            <a:ext cx="1766825" cy="1325563"/>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6" name="Текст 13">
            <a:extLst>
              <a:ext uri="{FF2B5EF4-FFF2-40B4-BE49-F238E27FC236}">
                <a16:creationId xmlns:a16="http://schemas.microsoft.com/office/drawing/2014/main" id="{48961DE6-1FA8-9D47-B998-6EDFBDDD0626}"/>
              </a:ext>
            </a:extLst>
          </p:cNvPr>
          <p:cNvSpPr>
            <a:spLocks noGrp="1"/>
          </p:cNvSpPr>
          <p:nvPr>
            <p:ph type="body" sz="quarter" idx="17"/>
          </p:nvPr>
        </p:nvSpPr>
        <p:spPr>
          <a:xfrm>
            <a:off x="477069" y="3878734"/>
            <a:ext cx="2306563" cy="410314"/>
          </a:xfrm>
          <a:prstGeom prst="rect">
            <a:avLst/>
          </a:prstGeo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500" b="1" i="0" baseline="0">
                <a:latin typeface="Verdana" panose="020B0604030504040204" pitchFamily="34" charset="0"/>
                <a:ea typeface="Verdana" panose="020B0604030504040204" pitchFamily="34" charset="0"/>
                <a:cs typeface="Verdana" panose="020B0604030504040204" pitchFamily="34" charset="0"/>
              </a:defRPr>
            </a:lvl1pPr>
          </a:lstStyle>
          <a:p>
            <a:pPr lvl="0"/>
            <a:r>
              <a:rPr lang="ru-RU" dirty="0"/>
              <a:t>Образец</a:t>
            </a:r>
          </a:p>
        </p:txBody>
      </p:sp>
      <p:pic>
        <p:nvPicPr>
          <p:cNvPr id="37" name="Рисунок 36">
            <a:extLst>
              <a:ext uri="{FF2B5EF4-FFF2-40B4-BE49-F238E27FC236}">
                <a16:creationId xmlns:a16="http://schemas.microsoft.com/office/drawing/2014/main" id="{132260FE-8AF7-024A-B2CD-5336FDBADABD}"/>
              </a:ext>
            </a:extLst>
          </p:cNvPr>
          <p:cNvPicPr>
            <a:picLocks noChangeAspect="1"/>
          </p:cNvPicPr>
          <p:nvPr userDrawn="1"/>
        </p:nvPicPr>
        <p:blipFill>
          <a:blip r:embed="rId3"/>
          <a:stretch>
            <a:fillRect/>
          </a:stretch>
        </p:blipFill>
        <p:spPr>
          <a:xfrm>
            <a:off x="7978775" y="531133"/>
            <a:ext cx="3375025" cy="498824"/>
          </a:xfrm>
          <a:prstGeom prst="rect">
            <a:avLst/>
          </a:prstGeom>
        </p:spPr>
      </p:pic>
      <p:sp>
        <p:nvSpPr>
          <p:cNvPr id="50" name="Текст 13">
            <a:extLst>
              <a:ext uri="{FF2B5EF4-FFF2-40B4-BE49-F238E27FC236}">
                <a16:creationId xmlns:a16="http://schemas.microsoft.com/office/drawing/2014/main" id="{50707094-0C9A-7E49-9EB0-E95003BA6647}"/>
              </a:ext>
            </a:extLst>
          </p:cNvPr>
          <p:cNvSpPr>
            <a:spLocks noGrp="1"/>
          </p:cNvSpPr>
          <p:nvPr>
            <p:ph type="body" sz="quarter" idx="18" hasCustomPrompt="1"/>
          </p:nvPr>
        </p:nvSpPr>
        <p:spPr>
          <a:xfrm>
            <a:off x="477069" y="4335443"/>
            <a:ext cx="2306563" cy="2197682"/>
          </a:xfrm>
          <a:prstGeom prst="rect">
            <a:avLst/>
          </a:prstGeom>
        </p:spPr>
        <p:txBody>
          <a:bodyPr>
            <a:normAutofit/>
          </a:bodyPr>
          <a:lstStyle>
            <a:lvl1pPr marL="0" marR="0" indent="0" algn="l" defTabSz="914400" rtl="0" eaLnBrk="1" fontAlgn="auto" latinLnBrk="0" hangingPunct="1">
              <a:lnSpc>
                <a:spcPts val="1800"/>
              </a:lnSpc>
              <a:spcBef>
                <a:spcPts val="1000"/>
              </a:spcBef>
              <a:spcAft>
                <a:spcPts val="0"/>
              </a:spcAft>
              <a:buClrTx/>
              <a:buSzTx/>
              <a:buFont typeface="Arial" panose="020B0604020202020204" pitchFamily="34" charset="0"/>
              <a:buNone/>
              <a:tabLst/>
              <a:defRPr sz="1500" b="0" i="0" baseline="0">
                <a:latin typeface="Verdana" panose="020B0604030504040204" pitchFamily="34" charset="0"/>
                <a:ea typeface="Verdana" panose="020B0604030504040204" pitchFamily="34" charset="0"/>
                <a:cs typeface="Verdana" panose="020B0604030504040204" pitchFamily="34" charset="0"/>
              </a:defRPr>
            </a:lvl1pPr>
          </a:lstStyle>
          <a:p>
            <a:r>
              <a:rPr lang="ru-RU" sz="1600"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Текст под заголовком</a:t>
            </a:r>
          </a:p>
        </p:txBody>
      </p:sp>
      <p:sp>
        <p:nvSpPr>
          <p:cNvPr id="51" name="Рисунок 4">
            <a:extLst>
              <a:ext uri="{FF2B5EF4-FFF2-40B4-BE49-F238E27FC236}">
                <a16:creationId xmlns:a16="http://schemas.microsoft.com/office/drawing/2014/main" id="{7167CAC5-344B-ED4F-A5EC-0DD8BBBE770B}"/>
              </a:ext>
            </a:extLst>
          </p:cNvPr>
          <p:cNvSpPr>
            <a:spLocks noGrp="1"/>
          </p:cNvSpPr>
          <p:nvPr>
            <p:ph type="pic" sz="quarter" idx="19" hasCustomPrompt="1"/>
          </p:nvPr>
        </p:nvSpPr>
        <p:spPr>
          <a:xfrm>
            <a:off x="3304056" y="2322754"/>
            <a:ext cx="1766825" cy="1325563"/>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52" name="Текст 13">
            <a:extLst>
              <a:ext uri="{FF2B5EF4-FFF2-40B4-BE49-F238E27FC236}">
                <a16:creationId xmlns:a16="http://schemas.microsoft.com/office/drawing/2014/main" id="{2A2ADEE3-FC11-564A-9F22-A8A30DEA6958}"/>
              </a:ext>
            </a:extLst>
          </p:cNvPr>
          <p:cNvSpPr>
            <a:spLocks noGrp="1"/>
          </p:cNvSpPr>
          <p:nvPr>
            <p:ph type="body" sz="quarter" idx="20"/>
          </p:nvPr>
        </p:nvSpPr>
        <p:spPr>
          <a:xfrm>
            <a:off x="3281000" y="3886691"/>
            <a:ext cx="2306563" cy="410314"/>
          </a:xfrm>
          <a:prstGeom prst="rect">
            <a:avLst/>
          </a:prstGeo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500" b="1" i="0" baseline="0">
                <a:latin typeface="Verdana" panose="020B0604030504040204" pitchFamily="34" charset="0"/>
                <a:ea typeface="Verdana" panose="020B0604030504040204" pitchFamily="34" charset="0"/>
                <a:cs typeface="Verdana" panose="020B0604030504040204" pitchFamily="34" charset="0"/>
              </a:defRPr>
            </a:lvl1pPr>
          </a:lstStyle>
          <a:p>
            <a:pPr lvl="0"/>
            <a:r>
              <a:rPr lang="ru-RU" dirty="0"/>
              <a:t>Образец</a:t>
            </a:r>
          </a:p>
        </p:txBody>
      </p:sp>
      <p:sp>
        <p:nvSpPr>
          <p:cNvPr id="53" name="Текст 13">
            <a:extLst>
              <a:ext uri="{FF2B5EF4-FFF2-40B4-BE49-F238E27FC236}">
                <a16:creationId xmlns:a16="http://schemas.microsoft.com/office/drawing/2014/main" id="{A4404104-0313-864B-91E7-CAB3405BCB4F}"/>
              </a:ext>
            </a:extLst>
          </p:cNvPr>
          <p:cNvSpPr>
            <a:spLocks noGrp="1"/>
          </p:cNvSpPr>
          <p:nvPr>
            <p:ph type="body" sz="quarter" idx="21" hasCustomPrompt="1"/>
          </p:nvPr>
        </p:nvSpPr>
        <p:spPr>
          <a:xfrm>
            <a:off x="3281000" y="4343400"/>
            <a:ext cx="2306563" cy="2197682"/>
          </a:xfrm>
          <a:prstGeom prst="rect">
            <a:avLst/>
          </a:prstGeom>
        </p:spPr>
        <p:txBody>
          <a:bodyPr>
            <a:normAutofit/>
          </a:bodyPr>
          <a:lstStyle>
            <a:lvl1pPr marL="0" marR="0" indent="0" algn="l" defTabSz="914400" rtl="0" eaLnBrk="1" fontAlgn="auto" latinLnBrk="0" hangingPunct="1">
              <a:lnSpc>
                <a:spcPts val="1800"/>
              </a:lnSpc>
              <a:spcBef>
                <a:spcPts val="1000"/>
              </a:spcBef>
              <a:spcAft>
                <a:spcPts val="0"/>
              </a:spcAft>
              <a:buClrTx/>
              <a:buSzTx/>
              <a:buFont typeface="Arial" panose="020B0604020202020204" pitchFamily="34" charset="0"/>
              <a:buNone/>
              <a:tabLst/>
              <a:defRPr sz="1500" b="0" i="0" baseline="0">
                <a:latin typeface="Verdana" panose="020B0604030504040204" pitchFamily="34" charset="0"/>
                <a:ea typeface="Verdana" panose="020B0604030504040204" pitchFamily="34" charset="0"/>
                <a:cs typeface="Verdana" panose="020B0604030504040204" pitchFamily="34" charset="0"/>
              </a:defRPr>
            </a:lvl1pPr>
          </a:lstStyle>
          <a:p>
            <a:r>
              <a:rPr lang="ru-RU" sz="1600"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Текст под заголовком</a:t>
            </a:r>
          </a:p>
        </p:txBody>
      </p:sp>
      <p:sp>
        <p:nvSpPr>
          <p:cNvPr id="54" name="Рисунок 4">
            <a:extLst>
              <a:ext uri="{FF2B5EF4-FFF2-40B4-BE49-F238E27FC236}">
                <a16:creationId xmlns:a16="http://schemas.microsoft.com/office/drawing/2014/main" id="{C190F894-EB66-8345-B5F3-3A596960169C}"/>
              </a:ext>
            </a:extLst>
          </p:cNvPr>
          <p:cNvSpPr>
            <a:spLocks noGrp="1"/>
          </p:cNvSpPr>
          <p:nvPr>
            <p:ph type="pic" sz="quarter" idx="22" hasCustomPrompt="1"/>
          </p:nvPr>
        </p:nvSpPr>
        <p:spPr>
          <a:xfrm>
            <a:off x="6078600" y="2314797"/>
            <a:ext cx="1766825" cy="1325563"/>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55" name="Текст 13">
            <a:extLst>
              <a:ext uri="{FF2B5EF4-FFF2-40B4-BE49-F238E27FC236}">
                <a16:creationId xmlns:a16="http://schemas.microsoft.com/office/drawing/2014/main" id="{09389D26-0BEF-EA40-A496-312D8C503867}"/>
              </a:ext>
            </a:extLst>
          </p:cNvPr>
          <p:cNvSpPr>
            <a:spLocks noGrp="1"/>
          </p:cNvSpPr>
          <p:nvPr>
            <p:ph type="body" sz="quarter" idx="23"/>
          </p:nvPr>
        </p:nvSpPr>
        <p:spPr>
          <a:xfrm>
            <a:off x="6055544" y="3878734"/>
            <a:ext cx="2306563" cy="410314"/>
          </a:xfrm>
          <a:prstGeom prst="rect">
            <a:avLst/>
          </a:prstGeo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500" b="1" i="0" baseline="0">
                <a:latin typeface="Verdana" panose="020B0604030504040204" pitchFamily="34" charset="0"/>
                <a:ea typeface="Verdana" panose="020B0604030504040204" pitchFamily="34" charset="0"/>
                <a:cs typeface="Verdana" panose="020B0604030504040204" pitchFamily="34" charset="0"/>
              </a:defRPr>
            </a:lvl1pPr>
          </a:lstStyle>
          <a:p>
            <a:pPr lvl="0"/>
            <a:r>
              <a:rPr lang="ru-RU" dirty="0"/>
              <a:t>Образец</a:t>
            </a:r>
          </a:p>
        </p:txBody>
      </p:sp>
      <p:sp>
        <p:nvSpPr>
          <p:cNvPr id="56" name="Текст 13">
            <a:extLst>
              <a:ext uri="{FF2B5EF4-FFF2-40B4-BE49-F238E27FC236}">
                <a16:creationId xmlns:a16="http://schemas.microsoft.com/office/drawing/2014/main" id="{89491531-AD0A-1D44-B9EC-2BE6BAC490AC}"/>
              </a:ext>
            </a:extLst>
          </p:cNvPr>
          <p:cNvSpPr>
            <a:spLocks noGrp="1"/>
          </p:cNvSpPr>
          <p:nvPr>
            <p:ph type="body" sz="quarter" idx="24" hasCustomPrompt="1"/>
          </p:nvPr>
        </p:nvSpPr>
        <p:spPr>
          <a:xfrm>
            <a:off x="6055544" y="4335443"/>
            <a:ext cx="2306563" cy="2197682"/>
          </a:xfrm>
          <a:prstGeom prst="rect">
            <a:avLst/>
          </a:prstGeom>
        </p:spPr>
        <p:txBody>
          <a:bodyPr>
            <a:normAutofit/>
          </a:bodyPr>
          <a:lstStyle>
            <a:lvl1pPr marL="0" marR="0" indent="0" algn="l" defTabSz="914400" rtl="0" eaLnBrk="1" fontAlgn="auto" latinLnBrk="0" hangingPunct="1">
              <a:lnSpc>
                <a:spcPts val="1800"/>
              </a:lnSpc>
              <a:spcBef>
                <a:spcPts val="1000"/>
              </a:spcBef>
              <a:spcAft>
                <a:spcPts val="0"/>
              </a:spcAft>
              <a:buClrTx/>
              <a:buSzTx/>
              <a:buFont typeface="Arial" panose="020B0604020202020204" pitchFamily="34" charset="0"/>
              <a:buNone/>
              <a:tabLst/>
              <a:defRPr sz="1500" b="0" i="0" baseline="0">
                <a:latin typeface="Verdana" panose="020B0604030504040204" pitchFamily="34" charset="0"/>
                <a:ea typeface="Verdana" panose="020B0604030504040204" pitchFamily="34" charset="0"/>
                <a:cs typeface="Verdana" panose="020B0604030504040204" pitchFamily="34" charset="0"/>
              </a:defRPr>
            </a:lvl1pPr>
          </a:lstStyle>
          <a:p>
            <a:r>
              <a:rPr lang="ru-RU" sz="1600"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Текст под заголовком</a:t>
            </a:r>
          </a:p>
        </p:txBody>
      </p:sp>
      <p:sp>
        <p:nvSpPr>
          <p:cNvPr id="57" name="Рисунок 4">
            <a:extLst>
              <a:ext uri="{FF2B5EF4-FFF2-40B4-BE49-F238E27FC236}">
                <a16:creationId xmlns:a16="http://schemas.microsoft.com/office/drawing/2014/main" id="{259AF906-E5DA-9C4B-A908-BB69647D81FF}"/>
              </a:ext>
            </a:extLst>
          </p:cNvPr>
          <p:cNvSpPr>
            <a:spLocks noGrp="1"/>
          </p:cNvSpPr>
          <p:nvPr>
            <p:ph type="pic" sz="quarter" idx="25" hasCustomPrompt="1"/>
          </p:nvPr>
        </p:nvSpPr>
        <p:spPr>
          <a:xfrm>
            <a:off x="8840331" y="2287473"/>
            <a:ext cx="1766825" cy="1325563"/>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58" name="Текст 13">
            <a:extLst>
              <a:ext uri="{FF2B5EF4-FFF2-40B4-BE49-F238E27FC236}">
                <a16:creationId xmlns:a16="http://schemas.microsoft.com/office/drawing/2014/main" id="{5D65943B-F02B-B541-A00A-9EA60931A629}"/>
              </a:ext>
            </a:extLst>
          </p:cNvPr>
          <p:cNvSpPr>
            <a:spLocks noGrp="1"/>
          </p:cNvSpPr>
          <p:nvPr>
            <p:ph type="body" sz="quarter" idx="26"/>
          </p:nvPr>
        </p:nvSpPr>
        <p:spPr>
          <a:xfrm>
            <a:off x="8817275" y="3851410"/>
            <a:ext cx="2306563" cy="410314"/>
          </a:xfrm>
          <a:prstGeom prst="rect">
            <a:avLst/>
          </a:prstGeom>
        </p:spPr>
        <p:txBody>
          <a:bodyPr>
            <a:normAutofit/>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sz="1500" b="1" i="0" baseline="0">
                <a:latin typeface="Verdana" panose="020B0604030504040204" pitchFamily="34" charset="0"/>
                <a:ea typeface="Verdana" panose="020B0604030504040204" pitchFamily="34" charset="0"/>
                <a:cs typeface="Verdana" panose="020B0604030504040204" pitchFamily="34" charset="0"/>
              </a:defRPr>
            </a:lvl1pPr>
          </a:lstStyle>
          <a:p>
            <a:pPr lvl="0"/>
            <a:r>
              <a:rPr lang="ru-RU" dirty="0"/>
              <a:t>Образец</a:t>
            </a:r>
          </a:p>
        </p:txBody>
      </p:sp>
      <p:sp>
        <p:nvSpPr>
          <p:cNvPr id="59" name="Текст 13">
            <a:extLst>
              <a:ext uri="{FF2B5EF4-FFF2-40B4-BE49-F238E27FC236}">
                <a16:creationId xmlns:a16="http://schemas.microsoft.com/office/drawing/2014/main" id="{317E742F-17AF-6F4C-B372-B21962C944C2}"/>
              </a:ext>
            </a:extLst>
          </p:cNvPr>
          <p:cNvSpPr>
            <a:spLocks noGrp="1"/>
          </p:cNvSpPr>
          <p:nvPr>
            <p:ph type="body" sz="quarter" idx="27" hasCustomPrompt="1"/>
          </p:nvPr>
        </p:nvSpPr>
        <p:spPr>
          <a:xfrm>
            <a:off x="8817275" y="4308119"/>
            <a:ext cx="2306563" cy="2197682"/>
          </a:xfrm>
          <a:prstGeom prst="rect">
            <a:avLst/>
          </a:prstGeom>
        </p:spPr>
        <p:txBody>
          <a:bodyPr>
            <a:normAutofit/>
          </a:bodyPr>
          <a:lstStyle>
            <a:lvl1pPr marL="0" marR="0" indent="0" algn="l" defTabSz="914400" rtl="0" eaLnBrk="1" fontAlgn="auto" latinLnBrk="0" hangingPunct="1">
              <a:lnSpc>
                <a:spcPts val="1800"/>
              </a:lnSpc>
              <a:spcBef>
                <a:spcPts val="1000"/>
              </a:spcBef>
              <a:spcAft>
                <a:spcPts val="0"/>
              </a:spcAft>
              <a:buClrTx/>
              <a:buSzTx/>
              <a:buFont typeface="Arial" panose="020B0604020202020204" pitchFamily="34" charset="0"/>
              <a:buNone/>
              <a:tabLst/>
              <a:defRPr sz="1500" b="0" i="0" baseline="0">
                <a:latin typeface="Verdana" panose="020B0604030504040204" pitchFamily="34" charset="0"/>
                <a:ea typeface="Verdana" panose="020B0604030504040204" pitchFamily="34" charset="0"/>
                <a:cs typeface="Verdana" panose="020B0604030504040204" pitchFamily="34" charset="0"/>
              </a:defRPr>
            </a:lvl1pPr>
          </a:lstStyle>
          <a:p>
            <a:r>
              <a:rPr lang="ru-RU" sz="1600" dirty="0">
                <a:solidFill>
                  <a:schemeClr val="tx1">
                    <a:lumMod val="50000"/>
                    <a:lumOff val="50000"/>
                  </a:schemeClr>
                </a:solidFill>
                <a:latin typeface="Verdana" panose="020B0604030504040204" pitchFamily="34" charset="0"/>
                <a:ea typeface="Verdana" panose="020B0604030504040204" pitchFamily="34" charset="0"/>
                <a:cs typeface="Verdana" panose="020B0604030504040204" pitchFamily="34" charset="0"/>
              </a:rPr>
              <a:t>Текст под заголовком</a:t>
            </a:r>
          </a:p>
        </p:txBody>
      </p:sp>
    </p:spTree>
    <p:extLst>
      <p:ext uri="{BB962C8B-B14F-4D97-AF65-F5344CB8AC3E}">
        <p14:creationId xmlns:p14="http://schemas.microsoft.com/office/powerpoint/2010/main" val="2135581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Заголовок раздела">
    <p:spTree>
      <p:nvGrpSpPr>
        <p:cNvPr id="1" name=""/>
        <p:cNvGrpSpPr/>
        <p:nvPr/>
      </p:nvGrpSpPr>
      <p:grpSpPr>
        <a:xfrm>
          <a:off x="0" y="0"/>
          <a:ext cx="0" cy="0"/>
          <a:chOff x="0" y="0"/>
          <a:chExt cx="0" cy="0"/>
        </a:xfrm>
      </p:grpSpPr>
      <p:sp>
        <p:nvSpPr>
          <p:cNvPr id="12" name="Прямоугольник 11">
            <a:extLst>
              <a:ext uri="{FF2B5EF4-FFF2-40B4-BE49-F238E27FC236}">
                <a16:creationId xmlns:a16="http://schemas.microsoft.com/office/drawing/2014/main" id="{D823FC32-1D4B-0249-BF21-969AAD7AE88B}"/>
              </a:ext>
            </a:extLst>
          </p:cNvPr>
          <p:cNvSpPr/>
          <p:nvPr userDrawn="1"/>
        </p:nvSpPr>
        <p:spPr>
          <a:xfrm>
            <a:off x="-1" y="0"/>
            <a:ext cx="3633019" cy="6872836"/>
          </a:xfrm>
          <a:prstGeom prst="rect">
            <a:avLst/>
          </a:prstGeom>
          <a:solidFill>
            <a:srgbClr val="2D52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3" name="Title Placeholder 1">
            <a:extLst>
              <a:ext uri="{FF2B5EF4-FFF2-40B4-BE49-F238E27FC236}">
                <a16:creationId xmlns:a16="http://schemas.microsoft.com/office/drawing/2014/main" id="{E70D9CBA-C8C6-8448-9128-B772F8FBAEF8}"/>
              </a:ext>
            </a:extLst>
          </p:cNvPr>
          <p:cNvSpPr>
            <a:spLocks noGrp="1"/>
          </p:cNvSpPr>
          <p:nvPr>
            <p:ph type="title" hasCustomPrompt="1"/>
          </p:nvPr>
        </p:nvSpPr>
        <p:spPr>
          <a:xfrm>
            <a:off x="498129" y="910338"/>
            <a:ext cx="10515600" cy="1325563"/>
          </a:xfrm>
          <a:prstGeom prst="rect">
            <a:avLst/>
          </a:prstGeom>
        </p:spPr>
        <p:txBody>
          <a:bodyPr vert="horz" lIns="91440" tIns="45720" rIns="91440" bIns="45720" rtlCol="0" anchor="ctr">
            <a:normAutofit/>
          </a:bodyPr>
          <a:lstStyle>
            <a:lvl1pPr marL="0" algn="l" defTabSz="914400" rtl="0" eaLnBrk="1" latinLnBrk="0" hangingPunct="1">
              <a:lnSpc>
                <a:spcPct val="90000"/>
              </a:lnSpc>
              <a:spcBef>
                <a:spcPct val="0"/>
              </a:spcBef>
              <a:buNone/>
              <a:defRPr lang="en-US" sz="5400" b="1" kern="1200" dirty="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ru-RU" dirty="0"/>
              <a:t>Число</a:t>
            </a:r>
            <a:endParaRPr lang="en-US" dirty="0"/>
          </a:p>
        </p:txBody>
      </p:sp>
      <p:pic>
        <p:nvPicPr>
          <p:cNvPr id="7" name="Рисунок 6">
            <a:extLst>
              <a:ext uri="{FF2B5EF4-FFF2-40B4-BE49-F238E27FC236}">
                <a16:creationId xmlns:a16="http://schemas.microsoft.com/office/drawing/2014/main" id="{F789B064-12D4-A64E-A883-31F4F92E6DAD}"/>
              </a:ext>
            </a:extLst>
          </p:cNvPr>
          <p:cNvPicPr>
            <a:picLocks noChangeAspect="1"/>
          </p:cNvPicPr>
          <p:nvPr userDrawn="1"/>
        </p:nvPicPr>
        <p:blipFill>
          <a:blip r:embed="rId2">
            <a:alphaModFix amt="35000"/>
          </a:blip>
          <a:stretch>
            <a:fillRect/>
          </a:stretch>
        </p:blipFill>
        <p:spPr>
          <a:xfrm>
            <a:off x="4127623" y="367011"/>
            <a:ext cx="7662739" cy="4740836"/>
          </a:xfrm>
          <a:prstGeom prst="rect">
            <a:avLst/>
          </a:prstGeom>
        </p:spPr>
      </p:pic>
      <p:sp>
        <p:nvSpPr>
          <p:cNvPr id="15" name="Объект 2">
            <a:extLst>
              <a:ext uri="{FF2B5EF4-FFF2-40B4-BE49-F238E27FC236}">
                <a16:creationId xmlns:a16="http://schemas.microsoft.com/office/drawing/2014/main" id="{C889005E-4F9F-EF45-A776-E0B7B437D6AC}"/>
              </a:ext>
            </a:extLst>
          </p:cNvPr>
          <p:cNvSpPr>
            <a:spLocks noGrp="1"/>
          </p:cNvSpPr>
          <p:nvPr>
            <p:ph sz="half" idx="1"/>
          </p:nvPr>
        </p:nvSpPr>
        <p:spPr>
          <a:xfrm>
            <a:off x="498129" y="2932178"/>
            <a:ext cx="3134889" cy="4351338"/>
          </a:xfrm>
          <a:prstGeom prst="rect">
            <a:avLst/>
          </a:prstGeom>
        </p:spPr>
        <p:txBody>
          <a:bodyPr/>
          <a:lstStyle>
            <a:lvl1pPr marL="0" algn="l" defTabSz="914400" rtl="0" eaLnBrk="1" latinLnBrk="0" hangingPunct="1">
              <a:lnSpc>
                <a:spcPts val="2000"/>
              </a:lnSpc>
              <a:defRPr lang="ru-RU" sz="1400" kern="1200" dirty="0">
                <a:solidFill>
                  <a:schemeClr val="bg1"/>
                </a:solidFill>
                <a:latin typeface="Verdana" panose="020B0604030504040204" pitchFamily="34" charset="0"/>
                <a:ea typeface="Verdana" panose="020B0604030504040204" pitchFamily="34" charset="0"/>
                <a:cs typeface="Verdana" panose="020B0604030504040204" pitchFamily="34" charset="0"/>
              </a:defRPr>
            </a:lvl1pPr>
            <a:lvl2pPr marL="0" algn="l" defTabSz="914400" rtl="0" eaLnBrk="1" latinLnBrk="0" hangingPunct="1">
              <a:lnSpc>
                <a:spcPts val="2000"/>
              </a:lnSpc>
              <a:defRPr lang="ru-RU" sz="1400" kern="1200" dirty="0">
                <a:solidFill>
                  <a:schemeClr val="bg1"/>
                </a:solidFill>
                <a:latin typeface="Verdana" panose="020B0604030504040204" pitchFamily="34" charset="0"/>
                <a:ea typeface="Verdana" panose="020B0604030504040204" pitchFamily="34" charset="0"/>
                <a:cs typeface="Verdana" panose="020B0604030504040204" pitchFamily="34" charset="0"/>
              </a:defRPr>
            </a:lvl2pPr>
            <a:lvl3pPr marL="0" algn="l" defTabSz="914400" rtl="0" eaLnBrk="1" latinLnBrk="0" hangingPunct="1">
              <a:lnSpc>
                <a:spcPts val="2000"/>
              </a:lnSpc>
              <a:defRPr lang="ru-RU" sz="1400" kern="1200" dirty="0">
                <a:solidFill>
                  <a:schemeClr val="bg1"/>
                </a:solidFill>
                <a:latin typeface="Verdana" panose="020B0604030504040204" pitchFamily="34" charset="0"/>
                <a:ea typeface="Verdana" panose="020B0604030504040204" pitchFamily="34" charset="0"/>
                <a:cs typeface="Verdana" panose="020B0604030504040204" pitchFamily="34" charset="0"/>
              </a:defRPr>
            </a:lvl3pPr>
            <a:lvl4pPr marL="0" algn="l" defTabSz="914400" rtl="0" eaLnBrk="1" latinLnBrk="0" hangingPunct="1">
              <a:lnSpc>
                <a:spcPts val="2000"/>
              </a:lnSpc>
              <a:defRPr lang="ru-RU" sz="1400" kern="1200" dirty="0">
                <a:solidFill>
                  <a:schemeClr val="bg1"/>
                </a:solidFill>
                <a:latin typeface="Verdana" panose="020B0604030504040204" pitchFamily="34" charset="0"/>
                <a:ea typeface="Verdana" panose="020B0604030504040204" pitchFamily="34" charset="0"/>
                <a:cs typeface="Verdana" panose="020B0604030504040204" pitchFamily="34" charset="0"/>
              </a:defRPr>
            </a:lvl4pPr>
            <a:lvl5pPr marL="0" algn="l" defTabSz="914400" rtl="0" eaLnBrk="1" latinLnBrk="0" hangingPunct="1">
              <a:lnSpc>
                <a:spcPts val="2000"/>
              </a:lnSpc>
              <a:defRPr lang="ru-RU" sz="1400" kern="1200" dirty="0">
                <a:solidFill>
                  <a:schemeClr val="bg1"/>
                </a:solidFill>
                <a:latin typeface="Verdana" panose="020B0604030504040204" pitchFamily="34" charset="0"/>
                <a:ea typeface="Verdana" panose="020B0604030504040204" pitchFamily="34" charset="0"/>
                <a:cs typeface="Verdana" panose="020B0604030504040204" pitchFamily="34" charset="0"/>
              </a:defRPr>
            </a:lvl5pPr>
          </a:lstStyle>
          <a:p>
            <a:pPr lvl="0"/>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pic>
        <p:nvPicPr>
          <p:cNvPr id="17" name="Рисунок 16">
            <a:extLst>
              <a:ext uri="{FF2B5EF4-FFF2-40B4-BE49-F238E27FC236}">
                <a16:creationId xmlns:a16="http://schemas.microsoft.com/office/drawing/2014/main" id="{42CFAD87-8A55-7E4E-85FB-DEF79F988867}"/>
              </a:ext>
            </a:extLst>
          </p:cNvPr>
          <p:cNvPicPr>
            <a:picLocks noChangeAspect="1"/>
          </p:cNvPicPr>
          <p:nvPr userDrawn="1"/>
        </p:nvPicPr>
        <p:blipFill>
          <a:blip r:embed="rId3"/>
          <a:stretch>
            <a:fillRect/>
          </a:stretch>
        </p:blipFill>
        <p:spPr>
          <a:xfrm>
            <a:off x="7978775" y="531133"/>
            <a:ext cx="3375025" cy="498824"/>
          </a:xfrm>
          <a:prstGeom prst="rect">
            <a:avLst/>
          </a:prstGeom>
        </p:spPr>
      </p:pic>
      <p:pic>
        <p:nvPicPr>
          <p:cNvPr id="10" name="Рисунок 9">
            <a:extLst>
              <a:ext uri="{FF2B5EF4-FFF2-40B4-BE49-F238E27FC236}">
                <a16:creationId xmlns:a16="http://schemas.microsoft.com/office/drawing/2014/main" id="{099C8C40-D39C-BE46-91F6-BDB987412975}"/>
              </a:ext>
            </a:extLst>
          </p:cNvPr>
          <p:cNvPicPr>
            <a:picLocks noChangeAspect="1"/>
          </p:cNvPicPr>
          <p:nvPr userDrawn="1"/>
        </p:nvPicPr>
        <p:blipFill rotWithShape="1">
          <a:blip r:embed="rId4"/>
          <a:srcRect b="37276"/>
          <a:stretch/>
        </p:blipFill>
        <p:spPr>
          <a:xfrm>
            <a:off x="9809787" y="4930876"/>
            <a:ext cx="2445088" cy="1927124"/>
          </a:xfrm>
          <a:prstGeom prst="rect">
            <a:avLst/>
          </a:prstGeom>
        </p:spPr>
      </p:pic>
    </p:spTree>
    <p:extLst>
      <p:ext uri="{BB962C8B-B14F-4D97-AF65-F5344CB8AC3E}">
        <p14:creationId xmlns:p14="http://schemas.microsoft.com/office/powerpoint/2010/main" val="28031413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Только заголовок">
    <p:spTree>
      <p:nvGrpSpPr>
        <p:cNvPr id="1" name=""/>
        <p:cNvGrpSpPr/>
        <p:nvPr/>
      </p:nvGrpSpPr>
      <p:grpSpPr>
        <a:xfrm>
          <a:off x="0" y="0"/>
          <a:ext cx="0" cy="0"/>
          <a:chOff x="0" y="0"/>
          <a:chExt cx="0" cy="0"/>
        </a:xfrm>
      </p:grpSpPr>
      <p:sp>
        <p:nvSpPr>
          <p:cNvPr id="14" name="Рисунок 13">
            <a:extLst>
              <a:ext uri="{FF2B5EF4-FFF2-40B4-BE49-F238E27FC236}">
                <a16:creationId xmlns:a16="http://schemas.microsoft.com/office/drawing/2014/main" id="{27784804-39F4-7646-A32C-F5EBA6024C4B}"/>
              </a:ext>
            </a:extLst>
          </p:cNvPr>
          <p:cNvSpPr>
            <a:spLocks noGrp="1"/>
          </p:cNvSpPr>
          <p:nvPr>
            <p:ph type="pic" sz="quarter" idx="13"/>
          </p:nvPr>
        </p:nvSpPr>
        <p:spPr>
          <a:xfrm>
            <a:off x="-17826" y="18256"/>
            <a:ext cx="4857750" cy="6858000"/>
          </a:xfrm>
          <a:prstGeom prst="rect">
            <a:avLst/>
          </a:prstGeom>
        </p:spPr>
        <p:txBody>
          <a:bodyPr/>
          <a:lstStyle/>
          <a:p>
            <a:endParaRPr lang="ru-RU"/>
          </a:p>
        </p:txBody>
      </p:sp>
      <p:sp>
        <p:nvSpPr>
          <p:cNvPr id="2" name="Заголовок 1">
            <a:extLst>
              <a:ext uri="{FF2B5EF4-FFF2-40B4-BE49-F238E27FC236}">
                <a16:creationId xmlns:a16="http://schemas.microsoft.com/office/drawing/2014/main" id="{F51205AC-192F-234A-B2DA-E6DAD3DD6FD3}"/>
              </a:ext>
            </a:extLst>
          </p:cNvPr>
          <p:cNvSpPr>
            <a:spLocks noGrp="1"/>
          </p:cNvSpPr>
          <p:nvPr>
            <p:ph type="title" hasCustomPrompt="1"/>
          </p:nvPr>
        </p:nvSpPr>
        <p:spPr>
          <a:xfrm>
            <a:off x="6019966" y="2266969"/>
            <a:ext cx="1619250" cy="1325563"/>
          </a:xfrm>
          <a:prstGeom prst="rect">
            <a:avLst/>
          </a:prstGeom>
        </p:spPr>
        <p:txBody>
          <a:bodyPr/>
          <a:lstStyle>
            <a:lvl1pPr marL="0" algn="l" defTabSz="914400" rtl="0" eaLnBrk="1" latinLnBrk="0" hangingPunct="1">
              <a:defRPr lang="ru-RU" sz="6600" b="1" kern="1200" dirty="0">
                <a:solidFill>
                  <a:srgbClr val="2D5291"/>
                </a:solidFill>
                <a:latin typeface="Verdana" panose="020B0604030504040204" pitchFamily="34" charset="0"/>
                <a:ea typeface="Verdana" panose="020B0604030504040204" pitchFamily="34" charset="0"/>
                <a:cs typeface="Verdana" panose="020B0604030504040204" pitchFamily="34" charset="0"/>
              </a:defRPr>
            </a:lvl1pPr>
          </a:lstStyle>
          <a:p>
            <a:r>
              <a:rPr lang="ru-RU" dirty="0"/>
              <a:t>00</a:t>
            </a:r>
          </a:p>
        </p:txBody>
      </p:sp>
      <p:sp>
        <p:nvSpPr>
          <p:cNvPr id="23" name="Текст 13">
            <a:extLst>
              <a:ext uri="{FF2B5EF4-FFF2-40B4-BE49-F238E27FC236}">
                <a16:creationId xmlns:a16="http://schemas.microsoft.com/office/drawing/2014/main" id="{75B40E99-6245-8949-8F6D-1E6ED389C655}"/>
              </a:ext>
            </a:extLst>
          </p:cNvPr>
          <p:cNvSpPr>
            <a:spLocks noGrp="1"/>
          </p:cNvSpPr>
          <p:nvPr>
            <p:ph type="body" sz="quarter" idx="10" hasCustomPrompt="1"/>
          </p:nvPr>
        </p:nvSpPr>
        <p:spPr>
          <a:xfrm>
            <a:off x="6019966" y="3605876"/>
            <a:ext cx="2571584" cy="17473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ru-RU" sz="1400" kern="1200" dirty="0" smtClean="0">
                <a:solidFill>
                  <a:schemeClr val="tx1"/>
                </a:solidFill>
                <a:latin typeface="+mn-lt"/>
                <a:ea typeface="+mn-ea"/>
                <a:cs typeface="+mn-cs"/>
              </a:defRPr>
            </a:lvl1pPr>
            <a:lvl2pPr marL="0" indent="0" algn="l" defTabSz="914400" rtl="0" eaLnBrk="1" latinLnBrk="0" hangingPunct="1">
              <a:lnSpc>
                <a:spcPct val="90000"/>
              </a:lnSpc>
              <a:spcBef>
                <a:spcPts val="500"/>
              </a:spcBef>
              <a:buFont typeface="Arial" panose="020B0604020202020204" pitchFamily="34" charset="0"/>
              <a:buNone/>
              <a:defRPr lang="ru-RU" sz="1400" kern="1200" dirty="0" smtClean="0">
                <a:solidFill>
                  <a:schemeClr val="tx1"/>
                </a:solidFill>
                <a:latin typeface="+mn-lt"/>
                <a:ea typeface="+mn-ea"/>
                <a:cs typeface="+mn-cs"/>
              </a:defRPr>
            </a:lvl2pPr>
            <a:lvl3pPr marL="0" indent="0" algn="l" defTabSz="914400" rtl="0" eaLnBrk="1" latinLnBrk="0" hangingPunct="1">
              <a:lnSpc>
                <a:spcPct val="90000"/>
              </a:lnSpc>
              <a:spcBef>
                <a:spcPts val="500"/>
              </a:spcBef>
              <a:buFont typeface="Arial" panose="020B0604020202020204" pitchFamily="34" charset="0"/>
              <a:buNone/>
              <a:defRPr lang="ru-RU" sz="1400" kern="1200" dirty="0" smtClean="0">
                <a:solidFill>
                  <a:schemeClr val="tx1"/>
                </a:solidFill>
                <a:latin typeface="+mn-lt"/>
                <a:ea typeface="+mn-ea"/>
                <a:cs typeface="+mn-cs"/>
              </a:defRPr>
            </a:lvl3pPr>
            <a:lvl4pPr marL="0" indent="0" algn="l" defTabSz="914400" rtl="0" eaLnBrk="1" latinLnBrk="0" hangingPunct="1">
              <a:lnSpc>
                <a:spcPct val="90000"/>
              </a:lnSpc>
              <a:spcBef>
                <a:spcPts val="500"/>
              </a:spcBef>
              <a:buFont typeface="Arial" panose="020B0604020202020204" pitchFamily="34" charset="0"/>
              <a:buNone/>
              <a:defRPr lang="ru-RU" sz="1400" kern="1200" dirty="0" smtClean="0">
                <a:solidFill>
                  <a:schemeClr val="tx1"/>
                </a:solidFill>
                <a:latin typeface="+mn-lt"/>
                <a:ea typeface="+mn-ea"/>
                <a:cs typeface="+mn-cs"/>
              </a:defRPr>
            </a:lvl4pPr>
            <a:lvl5pPr marL="0" indent="0" algn="l" defTabSz="914400" rtl="0" eaLnBrk="1" latinLnBrk="0" hangingPunct="1">
              <a:lnSpc>
                <a:spcPct val="90000"/>
              </a:lnSpc>
              <a:spcBef>
                <a:spcPts val="500"/>
              </a:spcBef>
              <a:buFont typeface="Arial" panose="020B0604020202020204" pitchFamily="34" charset="0"/>
              <a:buNone/>
              <a:defRPr lang="ru-RU"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24" name="Текст 13">
            <a:extLst>
              <a:ext uri="{FF2B5EF4-FFF2-40B4-BE49-F238E27FC236}">
                <a16:creationId xmlns:a16="http://schemas.microsoft.com/office/drawing/2014/main" id="{5BA3E0E6-4A81-F845-8374-48218CF27E47}"/>
              </a:ext>
            </a:extLst>
          </p:cNvPr>
          <p:cNvSpPr>
            <a:spLocks noGrp="1"/>
          </p:cNvSpPr>
          <p:nvPr>
            <p:ph type="body" sz="quarter" idx="14" hasCustomPrompt="1"/>
          </p:nvPr>
        </p:nvSpPr>
        <p:spPr>
          <a:xfrm>
            <a:off x="9158669" y="3611302"/>
            <a:ext cx="2571584" cy="1747391"/>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lang="ru-RU" sz="1400" kern="1200" dirty="0" smtClean="0">
                <a:solidFill>
                  <a:schemeClr val="tx1"/>
                </a:solidFill>
                <a:latin typeface="+mn-lt"/>
                <a:ea typeface="+mn-ea"/>
                <a:cs typeface="+mn-cs"/>
              </a:defRPr>
            </a:lvl1pPr>
            <a:lvl2pPr marL="0" indent="0" algn="l" defTabSz="914400" rtl="0" eaLnBrk="1" latinLnBrk="0" hangingPunct="1">
              <a:lnSpc>
                <a:spcPct val="90000"/>
              </a:lnSpc>
              <a:spcBef>
                <a:spcPts val="500"/>
              </a:spcBef>
              <a:buFont typeface="Arial" panose="020B0604020202020204" pitchFamily="34" charset="0"/>
              <a:buNone/>
              <a:defRPr lang="ru-RU" sz="1400" kern="1200" dirty="0" smtClean="0">
                <a:solidFill>
                  <a:schemeClr val="tx1"/>
                </a:solidFill>
                <a:latin typeface="+mn-lt"/>
                <a:ea typeface="+mn-ea"/>
                <a:cs typeface="+mn-cs"/>
              </a:defRPr>
            </a:lvl2pPr>
            <a:lvl3pPr marL="0" indent="0" algn="l" defTabSz="914400" rtl="0" eaLnBrk="1" latinLnBrk="0" hangingPunct="1">
              <a:lnSpc>
                <a:spcPct val="90000"/>
              </a:lnSpc>
              <a:spcBef>
                <a:spcPts val="500"/>
              </a:spcBef>
              <a:buFont typeface="Arial" panose="020B0604020202020204" pitchFamily="34" charset="0"/>
              <a:buNone/>
              <a:defRPr lang="ru-RU" sz="1400" kern="1200" dirty="0" smtClean="0">
                <a:solidFill>
                  <a:schemeClr val="tx1"/>
                </a:solidFill>
                <a:latin typeface="+mn-lt"/>
                <a:ea typeface="+mn-ea"/>
                <a:cs typeface="+mn-cs"/>
              </a:defRPr>
            </a:lvl3pPr>
            <a:lvl4pPr marL="0" indent="0" algn="l" defTabSz="914400" rtl="0" eaLnBrk="1" latinLnBrk="0" hangingPunct="1">
              <a:lnSpc>
                <a:spcPct val="90000"/>
              </a:lnSpc>
              <a:spcBef>
                <a:spcPts val="500"/>
              </a:spcBef>
              <a:buFont typeface="Arial" panose="020B0604020202020204" pitchFamily="34" charset="0"/>
              <a:buNone/>
              <a:defRPr lang="ru-RU" sz="1400" kern="1200" dirty="0" smtClean="0">
                <a:solidFill>
                  <a:schemeClr val="tx1"/>
                </a:solidFill>
                <a:latin typeface="+mn-lt"/>
                <a:ea typeface="+mn-ea"/>
                <a:cs typeface="+mn-cs"/>
              </a:defRPr>
            </a:lvl4pPr>
            <a:lvl5pPr marL="0" indent="0" algn="l" defTabSz="914400" rtl="0" eaLnBrk="1" latinLnBrk="0" hangingPunct="1">
              <a:lnSpc>
                <a:spcPct val="90000"/>
              </a:lnSpc>
              <a:spcBef>
                <a:spcPts val="500"/>
              </a:spcBef>
              <a:buFont typeface="Arial" panose="020B0604020202020204" pitchFamily="34" charset="0"/>
              <a:buNone/>
              <a:defRPr lang="ru-RU" sz="1400" kern="1200" dirty="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Образец текста</a:t>
            </a:r>
          </a:p>
          <a:p>
            <a:pPr lvl="1"/>
            <a:r>
              <a:rPr lang="ru-RU" dirty="0"/>
              <a:t>Второй уровень</a:t>
            </a:r>
          </a:p>
          <a:p>
            <a:pPr lvl="2"/>
            <a:r>
              <a:rPr lang="ru-RU" dirty="0"/>
              <a:t>Третий уровень</a:t>
            </a:r>
          </a:p>
          <a:p>
            <a:pPr lvl="3"/>
            <a:r>
              <a:rPr lang="ru-RU" dirty="0"/>
              <a:t>Четвертый уровень</a:t>
            </a:r>
          </a:p>
          <a:p>
            <a:pPr lvl="4"/>
            <a:r>
              <a:rPr lang="ru-RU" dirty="0"/>
              <a:t>Пятый уровень</a:t>
            </a:r>
          </a:p>
        </p:txBody>
      </p:sp>
      <p:sp>
        <p:nvSpPr>
          <p:cNvPr id="26" name="Текст 13">
            <a:extLst>
              <a:ext uri="{FF2B5EF4-FFF2-40B4-BE49-F238E27FC236}">
                <a16:creationId xmlns:a16="http://schemas.microsoft.com/office/drawing/2014/main" id="{17E06DDE-1CD1-834D-8E70-E983BC6A5F17}"/>
              </a:ext>
            </a:extLst>
          </p:cNvPr>
          <p:cNvSpPr>
            <a:spLocks noGrp="1"/>
          </p:cNvSpPr>
          <p:nvPr>
            <p:ph type="body" sz="quarter" idx="15" hasCustomPrompt="1"/>
          </p:nvPr>
        </p:nvSpPr>
        <p:spPr>
          <a:xfrm>
            <a:off x="9158669" y="2266969"/>
            <a:ext cx="5869868" cy="174739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ct val="0"/>
              </a:spcBef>
              <a:buFont typeface="Arial" panose="020B0604020202020204" pitchFamily="34" charset="0"/>
              <a:buNone/>
              <a:defRPr lang="ru-RU" sz="6600" b="1" kern="1200" dirty="0" smtClean="0">
                <a:solidFill>
                  <a:srgbClr val="2D5291"/>
                </a:solidFill>
                <a:latin typeface="Verdana" panose="020B0604030504040204" pitchFamily="34" charset="0"/>
                <a:ea typeface="Verdana" panose="020B0604030504040204" pitchFamily="34" charset="0"/>
                <a:cs typeface="Verdana" panose="020B0604030504040204" pitchFamily="34" charset="0"/>
              </a:defRPr>
            </a:lvl1pPr>
            <a:lvl2pPr marL="0" indent="0" algn="l" defTabSz="914400" rtl="0" eaLnBrk="1" latinLnBrk="0" hangingPunct="1">
              <a:lnSpc>
                <a:spcPct val="90000"/>
              </a:lnSpc>
              <a:spcBef>
                <a:spcPct val="0"/>
              </a:spcBef>
              <a:buFont typeface="Arial" panose="020B0604020202020204" pitchFamily="34" charset="0"/>
              <a:buNone/>
              <a:defRPr lang="ru-RU" sz="6600" b="1" kern="1200" dirty="0" smtClean="0">
                <a:solidFill>
                  <a:srgbClr val="2D5291"/>
                </a:solidFill>
                <a:latin typeface="Verdana" panose="020B0604030504040204" pitchFamily="34" charset="0"/>
                <a:ea typeface="Verdana" panose="020B0604030504040204" pitchFamily="34" charset="0"/>
                <a:cs typeface="Verdana" panose="020B0604030504040204" pitchFamily="34" charset="0"/>
              </a:defRPr>
            </a:lvl2pPr>
            <a:lvl3pPr marL="0" indent="0" algn="l" defTabSz="914400" rtl="0" eaLnBrk="1" latinLnBrk="0" hangingPunct="1">
              <a:lnSpc>
                <a:spcPct val="90000"/>
              </a:lnSpc>
              <a:spcBef>
                <a:spcPct val="0"/>
              </a:spcBef>
              <a:buFont typeface="Arial" panose="020B0604020202020204" pitchFamily="34" charset="0"/>
              <a:buNone/>
              <a:defRPr lang="ru-RU" sz="6600" b="1" kern="1200" dirty="0" smtClean="0">
                <a:solidFill>
                  <a:srgbClr val="2D5291"/>
                </a:solidFill>
                <a:latin typeface="Verdana" panose="020B0604030504040204" pitchFamily="34" charset="0"/>
                <a:ea typeface="Verdana" panose="020B0604030504040204" pitchFamily="34" charset="0"/>
                <a:cs typeface="Verdana" panose="020B0604030504040204" pitchFamily="34" charset="0"/>
              </a:defRPr>
            </a:lvl3pPr>
            <a:lvl4pPr marL="0" indent="0" algn="l" defTabSz="914400" rtl="0" eaLnBrk="1" latinLnBrk="0" hangingPunct="1">
              <a:lnSpc>
                <a:spcPct val="90000"/>
              </a:lnSpc>
              <a:spcBef>
                <a:spcPct val="0"/>
              </a:spcBef>
              <a:buFont typeface="Arial" panose="020B0604020202020204" pitchFamily="34" charset="0"/>
              <a:buNone/>
              <a:defRPr lang="ru-RU" sz="6600" b="1" kern="1200" dirty="0" smtClean="0">
                <a:solidFill>
                  <a:srgbClr val="2D5291"/>
                </a:solidFill>
                <a:latin typeface="Verdana" panose="020B0604030504040204" pitchFamily="34" charset="0"/>
                <a:ea typeface="Verdana" panose="020B0604030504040204" pitchFamily="34" charset="0"/>
                <a:cs typeface="Verdana" panose="020B0604030504040204" pitchFamily="34" charset="0"/>
              </a:defRPr>
            </a:lvl4pPr>
            <a:lvl5pPr marL="0" indent="0" algn="l" defTabSz="914400" rtl="0" eaLnBrk="1" latinLnBrk="0" hangingPunct="1">
              <a:lnSpc>
                <a:spcPct val="90000"/>
              </a:lnSpc>
              <a:spcBef>
                <a:spcPct val="0"/>
              </a:spcBef>
              <a:buFont typeface="Arial" panose="020B0604020202020204" pitchFamily="34" charset="0"/>
              <a:buNone/>
              <a:defRPr lang="ru-RU" sz="6600" b="1" kern="1200" dirty="0">
                <a:solidFill>
                  <a:srgbClr val="2D529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ru-RU" dirty="0"/>
              <a:t>00</a:t>
            </a:r>
          </a:p>
        </p:txBody>
      </p:sp>
      <p:pic>
        <p:nvPicPr>
          <p:cNvPr id="9" name="Рисунок 8">
            <a:extLst>
              <a:ext uri="{FF2B5EF4-FFF2-40B4-BE49-F238E27FC236}">
                <a16:creationId xmlns:a16="http://schemas.microsoft.com/office/drawing/2014/main" id="{6D5F2A84-FB2A-C648-B480-0E6F10B0BC99}"/>
              </a:ext>
            </a:extLst>
          </p:cNvPr>
          <p:cNvPicPr>
            <a:picLocks noChangeAspect="1"/>
          </p:cNvPicPr>
          <p:nvPr userDrawn="1"/>
        </p:nvPicPr>
        <p:blipFill rotWithShape="1">
          <a:blip r:embed="rId2"/>
          <a:srcRect b="37276"/>
          <a:stretch/>
        </p:blipFill>
        <p:spPr>
          <a:xfrm>
            <a:off x="9809787" y="4930876"/>
            <a:ext cx="2445088" cy="1927124"/>
          </a:xfrm>
          <a:prstGeom prst="rect">
            <a:avLst/>
          </a:prstGeom>
        </p:spPr>
      </p:pic>
    </p:spTree>
    <p:extLst>
      <p:ext uri="{BB962C8B-B14F-4D97-AF65-F5344CB8AC3E}">
        <p14:creationId xmlns:p14="http://schemas.microsoft.com/office/powerpoint/2010/main" val="27408436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Два объекта">
    <p:spTree>
      <p:nvGrpSpPr>
        <p:cNvPr id="1" name=""/>
        <p:cNvGrpSpPr/>
        <p:nvPr/>
      </p:nvGrpSpPr>
      <p:grpSpPr>
        <a:xfrm>
          <a:off x="0" y="0"/>
          <a:ext cx="0" cy="0"/>
          <a:chOff x="0" y="0"/>
          <a:chExt cx="0" cy="0"/>
        </a:xfrm>
      </p:grpSpPr>
      <p:sp>
        <p:nvSpPr>
          <p:cNvPr id="4" name="Объект 3">
            <a:extLst>
              <a:ext uri="{FF2B5EF4-FFF2-40B4-BE49-F238E27FC236}">
                <a16:creationId xmlns:a16="http://schemas.microsoft.com/office/drawing/2014/main" id="{F0D68CAB-A8C0-9D4E-B038-C16062BCD997}"/>
              </a:ext>
            </a:extLst>
          </p:cNvPr>
          <p:cNvSpPr>
            <a:spLocks noGrp="1"/>
          </p:cNvSpPr>
          <p:nvPr>
            <p:ph sz="half" idx="2"/>
          </p:nvPr>
        </p:nvSpPr>
        <p:spPr>
          <a:xfrm>
            <a:off x="7610772" y="4363243"/>
            <a:ext cx="3743028" cy="2314394"/>
          </a:xfrm>
          <a:prstGeom prst="rect">
            <a:avLst/>
          </a:prstGeom>
        </p:spPr>
        <p:txBody>
          <a:bodyPr/>
          <a:lstStyle>
            <a:lvl1pPr marL="0" indent="0" algn="l" defTabSz="914400" rtl="0" eaLnBrk="1" latinLnBrk="0" hangingPunct="1">
              <a:buNone/>
              <a:defRPr lang="ru-RU" sz="1400" kern="1200" dirty="0">
                <a:solidFill>
                  <a:schemeClr val="tx1"/>
                </a:solidFill>
                <a:latin typeface="+mn-lt"/>
                <a:ea typeface="+mn-ea"/>
                <a:cs typeface="+mn-cs"/>
              </a:defRPr>
            </a:lvl1pPr>
            <a:lvl2pPr marL="0" indent="0" algn="l" defTabSz="914400" rtl="0" eaLnBrk="1" latinLnBrk="0" hangingPunct="1">
              <a:buNone/>
              <a:defRPr lang="ru-RU" sz="1400" kern="1200" dirty="0">
                <a:solidFill>
                  <a:schemeClr val="tx1"/>
                </a:solidFill>
                <a:latin typeface="+mn-lt"/>
                <a:ea typeface="+mn-ea"/>
                <a:cs typeface="+mn-cs"/>
              </a:defRPr>
            </a:lvl2pPr>
            <a:lvl3pPr marL="0" algn="l" defTabSz="914400" rtl="0" eaLnBrk="1" latinLnBrk="0" hangingPunct="1">
              <a:defRPr lang="ru-RU" sz="1400" kern="1200" dirty="0">
                <a:solidFill>
                  <a:schemeClr val="tx1"/>
                </a:solidFill>
                <a:latin typeface="+mn-lt"/>
                <a:ea typeface="+mn-ea"/>
                <a:cs typeface="+mn-cs"/>
              </a:defRPr>
            </a:lvl3pPr>
            <a:lvl4pPr marL="0" algn="l" defTabSz="914400" rtl="0" eaLnBrk="1" latinLnBrk="0" hangingPunct="1">
              <a:defRPr lang="ru-RU" sz="1400" kern="1200" dirty="0">
                <a:solidFill>
                  <a:schemeClr val="tx1"/>
                </a:solidFill>
                <a:latin typeface="+mn-lt"/>
                <a:ea typeface="+mn-ea"/>
                <a:cs typeface="+mn-cs"/>
              </a:defRPr>
            </a:lvl4pPr>
            <a:lvl5pPr marL="0" algn="l" defTabSz="914400" rtl="0" eaLnBrk="1" latinLnBrk="0" hangingPunct="1">
              <a:defRPr lang="ru-RU" sz="1400" kern="1200" dirty="0">
                <a:solidFill>
                  <a:schemeClr val="tx1"/>
                </a:solidFill>
                <a:latin typeface="+mn-lt"/>
                <a:ea typeface="+mn-ea"/>
                <a:cs typeface="+mn-cs"/>
              </a:defRPr>
            </a:lvl5pPr>
          </a:lstStyle>
          <a:p>
            <a:pPr lvl="0"/>
            <a:r>
              <a:rPr lang="ru-RU" dirty="0"/>
              <a:t>Образец текста</a:t>
            </a:r>
          </a:p>
        </p:txBody>
      </p:sp>
      <p:sp>
        <p:nvSpPr>
          <p:cNvPr id="2" name="Заголовок 1">
            <a:extLst>
              <a:ext uri="{FF2B5EF4-FFF2-40B4-BE49-F238E27FC236}">
                <a16:creationId xmlns:a16="http://schemas.microsoft.com/office/drawing/2014/main" id="{75B9D33A-B1E7-1840-9DE4-3C03168BF20D}"/>
              </a:ext>
            </a:extLst>
          </p:cNvPr>
          <p:cNvSpPr>
            <a:spLocks noGrp="1"/>
          </p:cNvSpPr>
          <p:nvPr>
            <p:ph type="title"/>
          </p:nvPr>
        </p:nvSpPr>
        <p:spPr>
          <a:xfrm>
            <a:off x="686657" y="585276"/>
            <a:ext cx="10515600" cy="1325563"/>
          </a:xfrm>
          <a:prstGeom prst="rect">
            <a:avLst/>
          </a:prstGeom>
        </p:spPr>
        <p:txBody>
          <a:bodyPr/>
          <a:lstStyle>
            <a:lvl1pPr marL="0" algn="l" defTabSz="914400" rtl="0" eaLnBrk="1" latinLnBrk="0" hangingPunct="1">
              <a:defRPr lang="ru-RU" sz="2800" b="1" kern="1200" dirty="0">
                <a:solidFill>
                  <a:srgbClr val="2D5291"/>
                </a:solidFill>
                <a:latin typeface="Verdana" panose="020B0604030504040204" pitchFamily="34" charset="0"/>
                <a:ea typeface="Verdana" panose="020B0604030504040204" pitchFamily="34" charset="0"/>
                <a:cs typeface="Verdana" panose="020B0604030504040204" pitchFamily="34" charset="0"/>
              </a:defRPr>
            </a:lvl1pPr>
          </a:lstStyle>
          <a:p>
            <a:r>
              <a:rPr lang="ru-RU" dirty="0"/>
              <a:t>Образец заголовка</a:t>
            </a:r>
          </a:p>
        </p:txBody>
      </p:sp>
      <p:sp>
        <p:nvSpPr>
          <p:cNvPr id="3" name="Объект 2">
            <a:extLst>
              <a:ext uri="{FF2B5EF4-FFF2-40B4-BE49-F238E27FC236}">
                <a16:creationId xmlns:a16="http://schemas.microsoft.com/office/drawing/2014/main" id="{C8B45F78-B975-974F-A37B-47A77B9E77AD}"/>
              </a:ext>
            </a:extLst>
          </p:cNvPr>
          <p:cNvSpPr>
            <a:spLocks noGrp="1"/>
          </p:cNvSpPr>
          <p:nvPr>
            <p:ph sz="half" idx="1" hasCustomPrompt="1"/>
          </p:nvPr>
        </p:nvSpPr>
        <p:spPr>
          <a:xfrm>
            <a:off x="762857" y="2675731"/>
            <a:ext cx="5181600" cy="1325563"/>
          </a:xfrm>
          <a:prstGeom prst="rect">
            <a:avLst/>
          </a:prstGeom>
        </p:spPr>
        <p:txBody>
          <a:bodyPr/>
          <a:lstStyle>
            <a:lvl1pPr marL="0" indent="0" algn="l" defTabSz="802020" rtl="0" eaLnBrk="1" latinLnBrk="0" hangingPunct="1">
              <a:lnSpc>
                <a:spcPct val="90000"/>
              </a:lnSpc>
              <a:spcBef>
                <a:spcPct val="0"/>
              </a:spcBef>
              <a:buNone/>
              <a:defRPr lang="ru-RU" sz="1800" b="1"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algn="l" defTabSz="802020" rtl="0" eaLnBrk="1" latinLnBrk="0" hangingPunct="1">
              <a:lnSpc>
                <a:spcPct val="90000"/>
              </a:lnSpc>
              <a:spcBef>
                <a:spcPct val="0"/>
              </a:spcBef>
              <a:defRPr lang="ru-RU" sz="1800" b="1"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2pPr>
          </a:lstStyle>
          <a:p>
            <a:pPr lvl="0"/>
            <a:r>
              <a:rPr lang="ru-RU" dirty="0"/>
              <a:t>Заголовок таблицы</a:t>
            </a:r>
          </a:p>
        </p:txBody>
      </p:sp>
      <p:graphicFrame>
        <p:nvGraphicFramePr>
          <p:cNvPr id="10" name="Таблица 9">
            <a:extLst>
              <a:ext uri="{FF2B5EF4-FFF2-40B4-BE49-F238E27FC236}">
                <a16:creationId xmlns:a16="http://schemas.microsoft.com/office/drawing/2014/main" id="{2C4D3B74-5F4F-6C41-A5DC-81E53D7385A8}"/>
              </a:ext>
            </a:extLst>
          </p:cNvPr>
          <p:cNvGraphicFramePr>
            <a:graphicFrameLocks noGrp="1"/>
          </p:cNvGraphicFramePr>
          <p:nvPr userDrawn="1">
            <p:extLst>
              <p:ext uri="{D42A27DB-BD31-4B8C-83A1-F6EECF244321}">
                <p14:modId xmlns:p14="http://schemas.microsoft.com/office/powerpoint/2010/main" val="2687621842"/>
              </p:ext>
            </p:extLst>
          </p:nvPr>
        </p:nvGraphicFramePr>
        <p:xfrm>
          <a:off x="751822" y="3078685"/>
          <a:ext cx="5937107" cy="2400956"/>
        </p:xfrm>
        <a:graphic>
          <a:graphicData uri="http://schemas.openxmlformats.org/drawingml/2006/table">
            <a:tbl>
              <a:tblPr bandRow="1">
                <a:tableStyleId>{C083E6E3-FA7D-4D7B-A595-EF9225AFEA82}</a:tableStyleId>
              </a:tblPr>
              <a:tblGrid>
                <a:gridCol w="3723612">
                  <a:extLst>
                    <a:ext uri="{9D8B030D-6E8A-4147-A177-3AD203B41FA5}">
                      <a16:colId xmlns:a16="http://schemas.microsoft.com/office/drawing/2014/main" val="580105534"/>
                    </a:ext>
                  </a:extLst>
                </a:gridCol>
                <a:gridCol w="2213495">
                  <a:extLst>
                    <a:ext uri="{9D8B030D-6E8A-4147-A177-3AD203B41FA5}">
                      <a16:colId xmlns:a16="http://schemas.microsoft.com/office/drawing/2014/main" val="2055404238"/>
                    </a:ext>
                  </a:extLst>
                </a:gridCol>
              </a:tblGrid>
              <a:tr h="446620">
                <a:tc>
                  <a:txBody>
                    <a:bodyPr/>
                    <a:lstStyle/>
                    <a:p>
                      <a:pPr marL="0" algn="l" defTabSz="507995" rtl="0" eaLnBrk="1" fontAlgn="ctr" latinLnBrk="0" hangingPunct="1"/>
                      <a:r>
                        <a:rPr lang="ru-RU" sz="1000" u="none" strike="noStrike" kern="1200" dirty="0">
                          <a:effectLst/>
                        </a:rPr>
                        <a:t>Пункт из таблицы</a:t>
                      </a:r>
                      <a:endParaRPr lang="ru-RU" sz="1000" u="none" strike="noStrike" kern="1200" dirty="0">
                        <a:solidFill>
                          <a:schemeClr val="tx1"/>
                        </a:solidFill>
                        <a:effectLst/>
                        <a:latin typeface="+mn-lt"/>
                        <a:ea typeface="+mn-ea"/>
                        <a:cs typeface="+mn-cs"/>
                      </a:endParaRPr>
                    </a:p>
                  </a:txBody>
                  <a:tcPr marL="180000" marR="11430" marT="11430" marB="0" anchor="ctr">
                    <a:lnL>
                      <a:noFill/>
                    </a:lnL>
                    <a:lnR>
                      <a:noFill/>
                    </a:lnR>
                    <a:lnT w="12700" cmpd="sng">
                      <a:noFill/>
                    </a:lnT>
                    <a:lnB>
                      <a:noFill/>
                    </a:lnB>
                    <a:lnTlToBr w="12700" cmpd="sng">
                      <a:noFill/>
                      <a:prstDash val="solid"/>
                    </a:lnTlToBr>
                    <a:lnBlToTr w="12700" cmpd="sng">
                      <a:noFill/>
                      <a:prstDash val="solid"/>
                    </a:lnBlToTr>
                    <a:solidFill>
                      <a:schemeClr val="accent3">
                        <a:alpha val="10000"/>
                      </a:schemeClr>
                    </a:solidFill>
                  </a:tcPr>
                </a:tc>
                <a:tc>
                  <a:txBody>
                    <a:bodyPr/>
                    <a:lstStyle/>
                    <a:p>
                      <a:pPr marL="0" marR="0" lvl="0" indent="0" algn="l" defTabSz="507995" rtl="0" eaLnBrk="1" fontAlgn="ctr" latinLnBrk="0" hangingPunct="1">
                        <a:lnSpc>
                          <a:spcPct val="100000"/>
                        </a:lnSpc>
                        <a:spcBef>
                          <a:spcPts val="0"/>
                        </a:spcBef>
                        <a:spcAft>
                          <a:spcPts val="0"/>
                        </a:spcAft>
                        <a:buClrTx/>
                        <a:buSzTx/>
                        <a:buFontTx/>
                        <a:buNone/>
                        <a:tabLst/>
                        <a:defRPr/>
                      </a:pPr>
                      <a:r>
                        <a:rPr lang="ru-RU" sz="1000" u="none" strike="noStrike" kern="1200" dirty="0">
                          <a:solidFill>
                            <a:schemeClr val="tx1"/>
                          </a:solidFill>
                          <a:effectLst/>
                          <a:latin typeface="+mn-lt"/>
                          <a:ea typeface="+mn-ea"/>
                          <a:cs typeface="+mn-cs"/>
                        </a:rPr>
                        <a:t>10000</a:t>
                      </a:r>
                    </a:p>
                    <a:p>
                      <a:pPr algn="ctr" fontAlgn="ctr"/>
                      <a:endParaRPr lang="ru-RU" sz="800" b="0" i="0" u="none" strike="noStrike" dirty="0">
                        <a:solidFill>
                          <a:srgbClr val="000000"/>
                        </a:solidFill>
                        <a:effectLst/>
                        <a:latin typeface="Arial" panose="020B0604020202020204" pitchFamily="34" charset="0"/>
                      </a:endParaRPr>
                    </a:p>
                  </a:txBody>
                  <a:tcPr marL="180000" marR="7997" marT="7997" marB="0" anchor="b">
                    <a:lnL>
                      <a:noFill/>
                    </a:lnL>
                    <a:lnR>
                      <a:noFill/>
                    </a:lnR>
                    <a:lnT w="12700" cmpd="sng">
                      <a:noFill/>
                    </a:lnT>
                    <a:lnB>
                      <a:noFill/>
                    </a:lnB>
                    <a:lnTlToBr w="12700" cmpd="sng">
                      <a:noFill/>
                      <a:prstDash val="solid"/>
                    </a:lnTlToBr>
                    <a:lnBlToTr w="12700" cmpd="sng">
                      <a:noFill/>
                      <a:prstDash val="solid"/>
                    </a:lnBlToTr>
                    <a:solidFill>
                      <a:schemeClr val="accent3">
                        <a:alpha val="10000"/>
                      </a:schemeClr>
                    </a:solidFill>
                  </a:tcPr>
                </a:tc>
                <a:extLst>
                  <a:ext uri="{0D108BD9-81ED-4DB2-BD59-A6C34878D82A}">
                    <a16:rowId xmlns:a16="http://schemas.microsoft.com/office/drawing/2014/main" val="311610747"/>
                  </a:ext>
                </a:extLst>
              </a:tr>
              <a:tr h="446620">
                <a:tc>
                  <a:txBody>
                    <a:bodyPr/>
                    <a:lstStyle/>
                    <a:p>
                      <a:pPr marL="0" algn="l" defTabSz="507995" rtl="0" eaLnBrk="1" fontAlgn="ctr" latinLnBrk="0" hangingPunct="1"/>
                      <a:r>
                        <a:rPr lang="ru-RU" sz="1000" u="none" strike="noStrike" kern="1200" dirty="0">
                          <a:effectLst/>
                        </a:rPr>
                        <a:t>Пункт из таблицы</a:t>
                      </a:r>
                      <a:endParaRPr lang="ru-RU" sz="1000" u="none" strike="noStrike" kern="1200" dirty="0">
                        <a:solidFill>
                          <a:schemeClr val="tx1"/>
                        </a:solidFill>
                        <a:effectLst/>
                        <a:latin typeface="+mn-lt"/>
                        <a:ea typeface="+mn-ea"/>
                        <a:cs typeface="+mn-cs"/>
                      </a:endParaRPr>
                    </a:p>
                  </a:txBody>
                  <a:tcPr marL="180000" marR="11430" marT="11430" marB="0" anchor="ctr">
                    <a:lnL>
                      <a:noFill/>
                    </a:lnL>
                    <a:lnR>
                      <a:noFill/>
                    </a:lnR>
                    <a:lnT>
                      <a:noFill/>
                    </a:lnT>
                    <a:lnB>
                      <a:noFill/>
                    </a:lnB>
                    <a:lnTlToBr w="12700" cmpd="sng">
                      <a:noFill/>
                      <a:prstDash val="solid"/>
                    </a:lnTlToBr>
                    <a:lnBlToTr w="12700" cmpd="sng">
                      <a:noFill/>
                      <a:prstDash val="solid"/>
                    </a:lnBlToTr>
                  </a:tcPr>
                </a:tc>
                <a:tc>
                  <a:txBody>
                    <a:bodyPr/>
                    <a:lstStyle/>
                    <a:p>
                      <a:pPr marL="0" marR="0" lvl="0" indent="0" algn="l" defTabSz="507995" rtl="0" eaLnBrk="1" fontAlgn="ctr" latinLnBrk="0" hangingPunct="1">
                        <a:lnSpc>
                          <a:spcPct val="100000"/>
                        </a:lnSpc>
                        <a:spcBef>
                          <a:spcPts val="0"/>
                        </a:spcBef>
                        <a:spcAft>
                          <a:spcPts val="0"/>
                        </a:spcAft>
                        <a:buClrTx/>
                        <a:buSzTx/>
                        <a:buFontTx/>
                        <a:buNone/>
                        <a:tabLst/>
                        <a:defRPr/>
                      </a:pPr>
                      <a:r>
                        <a:rPr lang="ru-RU" sz="1000" u="none" strike="noStrike" kern="1200" dirty="0">
                          <a:solidFill>
                            <a:schemeClr val="tx1"/>
                          </a:solidFill>
                          <a:effectLst/>
                          <a:latin typeface="+mn-lt"/>
                          <a:ea typeface="+mn-ea"/>
                          <a:cs typeface="+mn-cs"/>
                        </a:rPr>
                        <a:t>1000</a:t>
                      </a:r>
                    </a:p>
                    <a:p>
                      <a:pPr algn="ctr" fontAlgn="ctr"/>
                      <a:endParaRPr lang="ru-RU" sz="800" b="0" i="0" u="none" strike="noStrike" dirty="0">
                        <a:solidFill>
                          <a:srgbClr val="000000"/>
                        </a:solidFill>
                        <a:effectLst/>
                        <a:latin typeface="Arial" panose="020B0604020202020204" pitchFamily="34" charset="0"/>
                      </a:endParaRPr>
                    </a:p>
                  </a:txBody>
                  <a:tcPr marL="180000" marR="7997" marT="7997" marB="0" anchor="b">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453288125"/>
                  </a:ext>
                </a:extLst>
              </a:tr>
              <a:tr h="614476">
                <a:tc>
                  <a:txBody>
                    <a:bodyPr/>
                    <a:lstStyle/>
                    <a:p>
                      <a:pPr marL="0" algn="l" defTabSz="507995" rtl="0" eaLnBrk="1" fontAlgn="ctr" latinLnBrk="0" hangingPunct="1"/>
                      <a:r>
                        <a:rPr lang="ru-RU" sz="1000" u="none" strike="noStrike" kern="1200" dirty="0">
                          <a:effectLst/>
                        </a:rPr>
                        <a:t>Пункт из таблицы</a:t>
                      </a:r>
                      <a:endParaRPr lang="ru-RU" sz="1000" u="none" strike="noStrike" kern="1200" dirty="0">
                        <a:solidFill>
                          <a:schemeClr val="tx1"/>
                        </a:solidFill>
                        <a:effectLst/>
                        <a:latin typeface="+mn-lt"/>
                        <a:ea typeface="+mn-ea"/>
                        <a:cs typeface="+mn-cs"/>
                      </a:endParaRPr>
                    </a:p>
                  </a:txBody>
                  <a:tcPr marL="180000" marR="11430" marT="11430" marB="0" anchor="ctr">
                    <a:lnL>
                      <a:noFill/>
                    </a:lnL>
                    <a:lnR>
                      <a:noFill/>
                    </a:lnR>
                    <a:lnT>
                      <a:noFill/>
                    </a:lnT>
                    <a:lnB>
                      <a:noFill/>
                    </a:lnB>
                    <a:lnTlToBr w="12700" cmpd="sng">
                      <a:noFill/>
                      <a:prstDash val="solid"/>
                    </a:lnTlToBr>
                    <a:lnBlToTr w="12700" cmpd="sng">
                      <a:noFill/>
                      <a:prstDash val="solid"/>
                    </a:lnBlToTr>
                    <a:solidFill>
                      <a:schemeClr val="accent3">
                        <a:alpha val="10000"/>
                      </a:schemeClr>
                    </a:solidFill>
                  </a:tcPr>
                </a:tc>
                <a:tc>
                  <a:txBody>
                    <a:bodyPr/>
                    <a:lstStyle/>
                    <a:p>
                      <a:pPr marL="0" marR="0" lvl="0" indent="0" algn="l" defTabSz="507995" rtl="0" eaLnBrk="1" fontAlgn="ctr" latinLnBrk="0" hangingPunct="1">
                        <a:lnSpc>
                          <a:spcPct val="100000"/>
                        </a:lnSpc>
                        <a:spcBef>
                          <a:spcPts val="0"/>
                        </a:spcBef>
                        <a:spcAft>
                          <a:spcPts val="0"/>
                        </a:spcAft>
                        <a:buClrTx/>
                        <a:buSzTx/>
                        <a:buFontTx/>
                        <a:buNone/>
                        <a:tabLst/>
                        <a:defRPr/>
                      </a:pPr>
                      <a:r>
                        <a:rPr lang="ru-RU" sz="1000" u="none" strike="noStrike" kern="1200" dirty="0">
                          <a:solidFill>
                            <a:schemeClr val="tx1"/>
                          </a:solidFill>
                          <a:effectLst/>
                          <a:latin typeface="+mn-lt"/>
                          <a:ea typeface="+mn-ea"/>
                          <a:cs typeface="+mn-cs"/>
                        </a:rPr>
                        <a:t>100</a:t>
                      </a:r>
                    </a:p>
                    <a:p>
                      <a:pPr algn="ctr" fontAlgn="ctr"/>
                      <a:endParaRPr lang="ru-RU" sz="800" b="0" i="0" u="none" strike="noStrike" dirty="0">
                        <a:solidFill>
                          <a:srgbClr val="000000"/>
                        </a:solidFill>
                        <a:effectLst/>
                        <a:latin typeface="Arial" panose="020B0604020202020204" pitchFamily="34" charset="0"/>
                      </a:endParaRPr>
                    </a:p>
                  </a:txBody>
                  <a:tcPr marL="180000" marR="7997" marT="7997" marB="0" anchor="b">
                    <a:lnL>
                      <a:noFill/>
                    </a:lnL>
                    <a:lnR>
                      <a:noFill/>
                    </a:lnR>
                    <a:lnT>
                      <a:noFill/>
                    </a:lnT>
                    <a:lnB>
                      <a:noFill/>
                    </a:lnB>
                    <a:lnTlToBr w="12700" cmpd="sng">
                      <a:noFill/>
                      <a:prstDash val="solid"/>
                    </a:lnTlToBr>
                    <a:lnBlToTr w="12700" cmpd="sng">
                      <a:noFill/>
                      <a:prstDash val="solid"/>
                    </a:lnBlToTr>
                    <a:solidFill>
                      <a:schemeClr val="accent3">
                        <a:alpha val="10000"/>
                      </a:schemeClr>
                    </a:solidFill>
                  </a:tcPr>
                </a:tc>
                <a:extLst>
                  <a:ext uri="{0D108BD9-81ED-4DB2-BD59-A6C34878D82A}">
                    <a16:rowId xmlns:a16="http://schemas.microsoft.com/office/drawing/2014/main" val="2425832067"/>
                  </a:ext>
                </a:extLst>
              </a:tr>
              <a:tr h="446620">
                <a:tc>
                  <a:txBody>
                    <a:bodyPr/>
                    <a:lstStyle/>
                    <a:p>
                      <a:pPr marL="0" algn="l" defTabSz="507995" rtl="0" eaLnBrk="1" fontAlgn="ctr" latinLnBrk="0" hangingPunct="1"/>
                      <a:r>
                        <a:rPr lang="ru-RU" sz="1000" u="none" strike="noStrike" kern="1200" dirty="0">
                          <a:effectLst/>
                        </a:rPr>
                        <a:t>Пункт из таблицы</a:t>
                      </a:r>
                      <a:endParaRPr lang="ru-RU" sz="1000" u="none" strike="noStrike" kern="1200" dirty="0">
                        <a:solidFill>
                          <a:schemeClr val="tx1"/>
                        </a:solidFill>
                        <a:effectLst/>
                        <a:latin typeface="+mn-lt"/>
                        <a:ea typeface="+mn-ea"/>
                        <a:cs typeface="+mn-cs"/>
                      </a:endParaRPr>
                    </a:p>
                  </a:txBody>
                  <a:tcPr marL="180000" marR="11430" marT="11430" marB="0" anchor="ctr">
                    <a:lnL>
                      <a:noFill/>
                    </a:lnL>
                    <a:lnR>
                      <a:noFill/>
                    </a:lnR>
                    <a:lnT>
                      <a:noFill/>
                    </a:lnT>
                    <a:lnB>
                      <a:noFill/>
                    </a:lnB>
                    <a:lnTlToBr w="12700" cmpd="sng">
                      <a:noFill/>
                      <a:prstDash val="solid"/>
                    </a:lnTlToBr>
                    <a:lnBlToTr w="12700" cmpd="sng">
                      <a:noFill/>
                      <a:prstDash val="solid"/>
                    </a:lnBlToTr>
                  </a:tcPr>
                </a:tc>
                <a:tc>
                  <a:txBody>
                    <a:bodyPr/>
                    <a:lstStyle/>
                    <a:p>
                      <a:pPr marL="0" marR="0" lvl="0" indent="0" algn="l" defTabSz="507995" rtl="0" eaLnBrk="1" fontAlgn="ctr" latinLnBrk="0" hangingPunct="1">
                        <a:lnSpc>
                          <a:spcPct val="100000"/>
                        </a:lnSpc>
                        <a:spcBef>
                          <a:spcPts val="0"/>
                        </a:spcBef>
                        <a:spcAft>
                          <a:spcPts val="0"/>
                        </a:spcAft>
                        <a:buClrTx/>
                        <a:buSzTx/>
                        <a:buFontTx/>
                        <a:buNone/>
                        <a:tabLst/>
                        <a:defRPr/>
                      </a:pPr>
                      <a:r>
                        <a:rPr lang="ru-RU" sz="1000" u="none" strike="noStrike" kern="1200" dirty="0">
                          <a:solidFill>
                            <a:schemeClr val="tx1"/>
                          </a:solidFill>
                          <a:effectLst/>
                          <a:latin typeface="+mn-lt"/>
                          <a:ea typeface="+mn-ea"/>
                          <a:cs typeface="+mn-cs"/>
                        </a:rPr>
                        <a:t>10</a:t>
                      </a:r>
                    </a:p>
                    <a:p>
                      <a:pPr algn="ctr" fontAlgn="ctr"/>
                      <a:endParaRPr lang="ru-RU" sz="800" b="0" i="0" u="none" strike="noStrike" dirty="0">
                        <a:solidFill>
                          <a:srgbClr val="000000"/>
                        </a:solidFill>
                        <a:effectLst/>
                        <a:latin typeface="Arial" panose="020B0604020202020204" pitchFamily="34" charset="0"/>
                      </a:endParaRPr>
                    </a:p>
                  </a:txBody>
                  <a:tcPr marL="180000" marR="7997" marT="7997" marB="0" anchor="b">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110143166"/>
                  </a:ext>
                </a:extLst>
              </a:tr>
              <a:tr h="446620">
                <a:tc>
                  <a:txBody>
                    <a:bodyPr/>
                    <a:lstStyle/>
                    <a:p>
                      <a:pPr marL="0" algn="l" defTabSz="507995" rtl="0" eaLnBrk="1" fontAlgn="ctr" latinLnBrk="0" hangingPunct="1"/>
                      <a:r>
                        <a:rPr lang="ru-RU" sz="1000" u="none" strike="noStrike" kern="1200" dirty="0">
                          <a:effectLst/>
                        </a:rPr>
                        <a:t>Пункт из таблицы</a:t>
                      </a:r>
                      <a:endParaRPr lang="ru-RU" sz="1000" u="none" strike="noStrike" kern="1200" dirty="0">
                        <a:solidFill>
                          <a:schemeClr val="tx1"/>
                        </a:solidFill>
                        <a:effectLst/>
                        <a:latin typeface="+mn-lt"/>
                        <a:ea typeface="+mn-ea"/>
                        <a:cs typeface="+mn-cs"/>
                      </a:endParaRPr>
                    </a:p>
                  </a:txBody>
                  <a:tcPr marL="180000" marR="11430" marT="11430" marB="0" anchor="ctr">
                    <a:lnL>
                      <a:noFill/>
                    </a:lnL>
                    <a:lnR>
                      <a:noFill/>
                    </a:lnR>
                    <a:lnT>
                      <a:noFill/>
                    </a:lnT>
                    <a:lnB w="12700" cmpd="sng">
                      <a:noFill/>
                    </a:lnB>
                    <a:lnTlToBr w="12700" cmpd="sng">
                      <a:noFill/>
                      <a:prstDash val="solid"/>
                    </a:lnTlToBr>
                    <a:lnBlToTr w="12700" cmpd="sng">
                      <a:noFill/>
                      <a:prstDash val="solid"/>
                    </a:lnBlToTr>
                    <a:solidFill>
                      <a:schemeClr val="accent3">
                        <a:alpha val="10000"/>
                      </a:schemeClr>
                    </a:solidFill>
                  </a:tcPr>
                </a:tc>
                <a:tc>
                  <a:txBody>
                    <a:bodyPr/>
                    <a:lstStyle/>
                    <a:p>
                      <a:pPr marL="0" marR="0" lvl="0" indent="0" algn="l" defTabSz="507995" rtl="0" eaLnBrk="1" fontAlgn="ctr" latinLnBrk="0" hangingPunct="1">
                        <a:lnSpc>
                          <a:spcPct val="100000"/>
                        </a:lnSpc>
                        <a:spcBef>
                          <a:spcPts val="0"/>
                        </a:spcBef>
                        <a:spcAft>
                          <a:spcPts val="0"/>
                        </a:spcAft>
                        <a:buClrTx/>
                        <a:buSzTx/>
                        <a:buFontTx/>
                        <a:buNone/>
                        <a:tabLst/>
                        <a:defRPr/>
                      </a:pPr>
                      <a:r>
                        <a:rPr lang="ru-RU" sz="1000" u="none" strike="noStrike" kern="1200" dirty="0">
                          <a:solidFill>
                            <a:schemeClr val="tx1"/>
                          </a:solidFill>
                          <a:effectLst/>
                          <a:latin typeface="+mn-lt"/>
                          <a:ea typeface="+mn-ea"/>
                          <a:cs typeface="+mn-cs"/>
                        </a:rPr>
                        <a:t>1</a:t>
                      </a:r>
                    </a:p>
                    <a:p>
                      <a:pPr algn="ctr" fontAlgn="ctr"/>
                      <a:endParaRPr lang="ru-RU" sz="800" b="0" i="0" u="none" strike="noStrike" dirty="0">
                        <a:solidFill>
                          <a:srgbClr val="000000"/>
                        </a:solidFill>
                        <a:effectLst/>
                        <a:latin typeface="Arial" panose="020B0604020202020204" pitchFamily="34" charset="0"/>
                      </a:endParaRPr>
                    </a:p>
                  </a:txBody>
                  <a:tcPr marL="180000" marR="7997" marT="7997" marB="0" anchor="b">
                    <a:lnL>
                      <a:noFill/>
                    </a:lnL>
                    <a:lnR>
                      <a:noFill/>
                    </a:lnR>
                    <a:lnT>
                      <a:noFill/>
                    </a:lnT>
                    <a:lnB w="12700" cmpd="sng">
                      <a:noFill/>
                    </a:lnB>
                    <a:lnTlToBr w="12700" cmpd="sng">
                      <a:noFill/>
                      <a:prstDash val="solid"/>
                    </a:lnTlToBr>
                    <a:lnBlToTr w="12700" cmpd="sng">
                      <a:noFill/>
                      <a:prstDash val="solid"/>
                    </a:lnBlToTr>
                    <a:solidFill>
                      <a:schemeClr val="accent3">
                        <a:alpha val="10000"/>
                      </a:schemeClr>
                    </a:solidFill>
                  </a:tcPr>
                </a:tc>
                <a:extLst>
                  <a:ext uri="{0D108BD9-81ED-4DB2-BD59-A6C34878D82A}">
                    <a16:rowId xmlns:a16="http://schemas.microsoft.com/office/drawing/2014/main" val="3847340754"/>
                  </a:ext>
                </a:extLst>
              </a:tr>
            </a:tbl>
          </a:graphicData>
        </a:graphic>
      </p:graphicFrame>
      <p:pic>
        <p:nvPicPr>
          <p:cNvPr id="16" name="Рисунок 15">
            <a:extLst>
              <a:ext uri="{FF2B5EF4-FFF2-40B4-BE49-F238E27FC236}">
                <a16:creationId xmlns:a16="http://schemas.microsoft.com/office/drawing/2014/main" id="{0A68842E-57B1-A44E-994E-F2579E6D6ABC}"/>
              </a:ext>
            </a:extLst>
          </p:cNvPr>
          <p:cNvPicPr>
            <a:picLocks noChangeAspect="1"/>
          </p:cNvPicPr>
          <p:nvPr userDrawn="1"/>
        </p:nvPicPr>
        <p:blipFill>
          <a:blip r:embed="rId2"/>
          <a:stretch>
            <a:fillRect/>
          </a:stretch>
        </p:blipFill>
        <p:spPr>
          <a:xfrm>
            <a:off x="7978775" y="531133"/>
            <a:ext cx="3375025" cy="498824"/>
          </a:xfrm>
          <a:prstGeom prst="rect">
            <a:avLst/>
          </a:prstGeom>
        </p:spPr>
      </p:pic>
      <p:sp>
        <p:nvSpPr>
          <p:cNvPr id="19" name="Рисунок 4">
            <a:extLst>
              <a:ext uri="{FF2B5EF4-FFF2-40B4-BE49-F238E27FC236}">
                <a16:creationId xmlns:a16="http://schemas.microsoft.com/office/drawing/2014/main" id="{063CB0DE-4BAA-3F45-B271-294C4191E07D}"/>
              </a:ext>
            </a:extLst>
          </p:cNvPr>
          <p:cNvSpPr>
            <a:spLocks noGrp="1"/>
          </p:cNvSpPr>
          <p:nvPr>
            <p:ph type="pic" sz="quarter" idx="19" hasCustomPrompt="1"/>
          </p:nvPr>
        </p:nvSpPr>
        <p:spPr>
          <a:xfrm>
            <a:off x="7610772" y="2348322"/>
            <a:ext cx="1766825" cy="1325563"/>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20" name="Текст 4">
            <a:extLst>
              <a:ext uri="{FF2B5EF4-FFF2-40B4-BE49-F238E27FC236}">
                <a16:creationId xmlns:a16="http://schemas.microsoft.com/office/drawing/2014/main" id="{FFC17E16-FE03-764A-AA7F-DFB9B93F6A9A}"/>
              </a:ext>
            </a:extLst>
          </p:cNvPr>
          <p:cNvSpPr>
            <a:spLocks noGrp="1"/>
          </p:cNvSpPr>
          <p:nvPr>
            <p:ph type="body" sz="quarter" idx="3" hasCustomPrompt="1"/>
          </p:nvPr>
        </p:nvSpPr>
        <p:spPr>
          <a:xfrm>
            <a:off x="7610772" y="3539331"/>
            <a:ext cx="5183188" cy="823912"/>
          </a:xfrm>
          <a:prstGeom prst="rect">
            <a:avLst/>
          </a:prstGeom>
        </p:spPr>
        <p:txBody>
          <a:bodyPr anchor="b"/>
          <a:lstStyle>
            <a:lvl1pPr marL="0" indent="0" algn="l" defTabSz="802020" rtl="0" eaLnBrk="1" latinLnBrk="0" hangingPunct="1">
              <a:lnSpc>
                <a:spcPct val="90000"/>
              </a:lnSpc>
              <a:spcBef>
                <a:spcPct val="0"/>
              </a:spcBef>
              <a:buFont typeface="Arial" panose="020B0604020202020204" pitchFamily="34" charset="0"/>
              <a:buNone/>
              <a:defRPr lang="ru-RU" sz="1800" b="1"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802020" rtl="0" eaLnBrk="1" latinLnBrk="0" hangingPunct="1">
              <a:lnSpc>
                <a:spcPct val="90000"/>
              </a:lnSpc>
              <a:spcBef>
                <a:spcPct val="0"/>
              </a:spcBef>
              <a:buFont typeface="Arial" panose="020B0604020202020204" pitchFamily="34" charset="0"/>
              <a:buNone/>
            </a:pPr>
            <a:r>
              <a:rPr lang="ru-RU" dirty="0"/>
              <a:t>Заголовок </a:t>
            </a:r>
          </a:p>
        </p:txBody>
      </p:sp>
      <p:pic>
        <p:nvPicPr>
          <p:cNvPr id="11" name="Рисунок 10">
            <a:extLst>
              <a:ext uri="{FF2B5EF4-FFF2-40B4-BE49-F238E27FC236}">
                <a16:creationId xmlns:a16="http://schemas.microsoft.com/office/drawing/2014/main" id="{0C946E13-5A7D-D544-982A-826C79B1A74D}"/>
              </a:ext>
            </a:extLst>
          </p:cNvPr>
          <p:cNvPicPr>
            <a:picLocks noChangeAspect="1"/>
          </p:cNvPicPr>
          <p:nvPr userDrawn="1"/>
        </p:nvPicPr>
        <p:blipFill rotWithShape="1">
          <a:blip r:embed="rId3"/>
          <a:srcRect b="37276"/>
          <a:stretch/>
        </p:blipFill>
        <p:spPr>
          <a:xfrm>
            <a:off x="9809787" y="4930876"/>
            <a:ext cx="2445088" cy="1927124"/>
          </a:xfrm>
          <a:prstGeom prst="rect">
            <a:avLst/>
          </a:prstGeom>
        </p:spPr>
      </p:pic>
    </p:spTree>
    <p:extLst>
      <p:ext uri="{BB962C8B-B14F-4D97-AF65-F5344CB8AC3E}">
        <p14:creationId xmlns:p14="http://schemas.microsoft.com/office/powerpoint/2010/main" val="29147048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Два объекта">
    <p:spTree>
      <p:nvGrpSpPr>
        <p:cNvPr id="1" name=""/>
        <p:cNvGrpSpPr/>
        <p:nvPr/>
      </p:nvGrpSpPr>
      <p:grpSpPr>
        <a:xfrm>
          <a:off x="0" y="0"/>
          <a:ext cx="0" cy="0"/>
          <a:chOff x="0" y="0"/>
          <a:chExt cx="0" cy="0"/>
        </a:xfrm>
      </p:grpSpPr>
      <p:sp>
        <p:nvSpPr>
          <p:cNvPr id="4" name="Объект 3">
            <a:extLst>
              <a:ext uri="{FF2B5EF4-FFF2-40B4-BE49-F238E27FC236}">
                <a16:creationId xmlns:a16="http://schemas.microsoft.com/office/drawing/2014/main" id="{F0D68CAB-A8C0-9D4E-B038-C16062BCD997}"/>
              </a:ext>
            </a:extLst>
          </p:cNvPr>
          <p:cNvSpPr>
            <a:spLocks noGrp="1"/>
          </p:cNvSpPr>
          <p:nvPr>
            <p:ph sz="half" idx="2"/>
          </p:nvPr>
        </p:nvSpPr>
        <p:spPr>
          <a:xfrm>
            <a:off x="7610772" y="4363243"/>
            <a:ext cx="3743028" cy="2314394"/>
          </a:xfrm>
          <a:prstGeom prst="rect">
            <a:avLst/>
          </a:prstGeom>
        </p:spPr>
        <p:txBody>
          <a:bodyPr/>
          <a:lstStyle>
            <a:lvl1pPr marL="0" indent="0" algn="l" defTabSz="914400" rtl="0" eaLnBrk="1" latinLnBrk="0" hangingPunct="1">
              <a:buNone/>
              <a:defRPr lang="ru-RU" sz="1400" kern="1200" dirty="0">
                <a:solidFill>
                  <a:schemeClr val="tx1"/>
                </a:solidFill>
                <a:latin typeface="+mn-lt"/>
                <a:ea typeface="+mn-ea"/>
                <a:cs typeface="+mn-cs"/>
              </a:defRPr>
            </a:lvl1pPr>
            <a:lvl2pPr marL="0" indent="0" algn="l" defTabSz="914400" rtl="0" eaLnBrk="1" latinLnBrk="0" hangingPunct="1">
              <a:buNone/>
              <a:defRPr lang="ru-RU" sz="1400" kern="1200" dirty="0">
                <a:solidFill>
                  <a:schemeClr val="tx1"/>
                </a:solidFill>
                <a:latin typeface="+mn-lt"/>
                <a:ea typeface="+mn-ea"/>
                <a:cs typeface="+mn-cs"/>
              </a:defRPr>
            </a:lvl2pPr>
            <a:lvl3pPr marL="0" algn="l" defTabSz="914400" rtl="0" eaLnBrk="1" latinLnBrk="0" hangingPunct="1">
              <a:defRPr lang="ru-RU" sz="1400" kern="1200" dirty="0">
                <a:solidFill>
                  <a:schemeClr val="tx1"/>
                </a:solidFill>
                <a:latin typeface="+mn-lt"/>
                <a:ea typeface="+mn-ea"/>
                <a:cs typeface="+mn-cs"/>
              </a:defRPr>
            </a:lvl3pPr>
            <a:lvl4pPr marL="0" algn="l" defTabSz="914400" rtl="0" eaLnBrk="1" latinLnBrk="0" hangingPunct="1">
              <a:defRPr lang="ru-RU" sz="1400" kern="1200" dirty="0">
                <a:solidFill>
                  <a:schemeClr val="tx1"/>
                </a:solidFill>
                <a:latin typeface="+mn-lt"/>
                <a:ea typeface="+mn-ea"/>
                <a:cs typeface="+mn-cs"/>
              </a:defRPr>
            </a:lvl4pPr>
            <a:lvl5pPr marL="0" algn="l" defTabSz="914400" rtl="0" eaLnBrk="1" latinLnBrk="0" hangingPunct="1">
              <a:defRPr lang="ru-RU" sz="1400" kern="1200" dirty="0">
                <a:solidFill>
                  <a:schemeClr val="tx1"/>
                </a:solidFill>
                <a:latin typeface="+mn-lt"/>
                <a:ea typeface="+mn-ea"/>
                <a:cs typeface="+mn-cs"/>
              </a:defRPr>
            </a:lvl5pPr>
          </a:lstStyle>
          <a:p>
            <a:pPr lvl="0"/>
            <a:r>
              <a:rPr lang="ru-RU" dirty="0"/>
              <a:t>Образец текста</a:t>
            </a:r>
          </a:p>
        </p:txBody>
      </p:sp>
      <p:sp>
        <p:nvSpPr>
          <p:cNvPr id="2" name="Заголовок 1">
            <a:extLst>
              <a:ext uri="{FF2B5EF4-FFF2-40B4-BE49-F238E27FC236}">
                <a16:creationId xmlns:a16="http://schemas.microsoft.com/office/drawing/2014/main" id="{75B9D33A-B1E7-1840-9DE4-3C03168BF20D}"/>
              </a:ext>
            </a:extLst>
          </p:cNvPr>
          <p:cNvSpPr>
            <a:spLocks noGrp="1"/>
          </p:cNvSpPr>
          <p:nvPr>
            <p:ph type="title"/>
          </p:nvPr>
        </p:nvSpPr>
        <p:spPr>
          <a:xfrm>
            <a:off x="686657" y="585276"/>
            <a:ext cx="10515600" cy="1325563"/>
          </a:xfrm>
          <a:prstGeom prst="rect">
            <a:avLst/>
          </a:prstGeom>
        </p:spPr>
        <p:txBody>
          <a:bodyPr/>
          <a:lstStyle>
            <a:lvl1pPr marL="0" algn="l" defTabSz="914400" rtl="0" eaLnBrk="1" latinLnBrk="0" hangingPunct="1">
              <a:defRPr lang="ru-RU" sz="2800" b="1" kern="1200" dirty="0">
                <a:solidFill>
                  <a:srgbClr val="2D5291"/>
                </a:solidFill>
                <a:latin typeface="Verdana" panose="020B0604030504040204" pitchFamily="34" charset="0"/>
                <a:ea typeface="Verdana" panose="020B0604030504040204" pitchFamily="34" charset="0"/>
                <a:cs typeface="Verdana" panose="020B0604030504040204" pitchFamily="34" charset="0"/>
              </a:defRPr>
            </a:lvl1pPr>
          </a:lstStyle>
          <a:p>
            <a:r>
              <a:rPr lang="ru-RU" dirty="0"/>
              <a:t>Образец заголовка</a:t>
            </a:r>
          </a:p>
        </p:txBody>
      </p:sp>
      <p:sp>
        <p:nvSpPr>
          <p:cNvPr id="3" name="Объект 2">
            <a:extLst>
              <a:ext uri="{FF2B5EF4-FFF2-40B4-BE49-F238E27FC236}">
                <a16:creationId xmlns:a16="http://schemas.microsoft.com/office/drawing/2014/main" id="{C8B45F78-B975-974F-A37B-47A77B9E77AD}"/>
              </a:ext>
            </a:extLst>
          </p:cNvPr>
          <p:cNvSpPr>
            <a:spLocks noGrp="1"/>
          </p:cNvSpPr>
          <p:nvPr>
            <p:ph sz="half" idx="1" hasCustomPrompt="1"/>
          </p:nvPr>
        </p:nvSpPr>
        <p:spPr>
          <a:xfrm>
            <a:off x="762857" y="2675731"/>
            <a:ext cx="5181600" cy="1325563"/>
          </a:xfrm>
          <a:prstGeom prst="rect">
            <a:avLst/>
          </a:prstGeom>
        </p:spPr>
        <p:txBody>
          <a:bodyPr/>
          <a:lstStyle>
            <a:lvl1pPr marL="0" indent="0" algn="l" defTabSz="802020" rtl="0" eaLnBrk="1" latinLnBrk="0" hangingPunct="1">
              <a:lnSpc>
                <a:spcPct val="90000"/>
              </a:lnSpc>
              <a:spcBef>
                <a:spcPct val="0"/>
              </a:spcBef>
              <a:buNone/>
              <a:defRPr lang="ru-RU" sz="1800" b="1"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algn="l" defTabSz="802020" rtl="0" eaLnBrk="1" latinLnBrk="0" hangingPunct="1">
              <a:lnSpc>
                <a:spcPct val="90000"/>
              </a:lnSpc>
              <a:spcBef>
                <a:spcPct val="0"/>
              </a:spcBef>
              <a:defRPr lang="ru-RU" sz="1800" b="1"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2pPr>
          </a:lstStyle>
          <a:p>
            <a:pPr lvl="0"/>
            <a:r>
              <a:rPr lang="ru-RU" dirty="0"/>
              <a:t>Заголовок таблицы</a:t>
            </a:r>
          </a:p>
        </p:txBody>
      </p:sp>
      <p:pic>
        <p:nvPicPr>
          <p:cNvPr id="16" name="Рисунок 15">
            <a:extLst>
              <a:ext uri="{FF2B5EF4-FFF2-40B4-BE49-F238E27FC236}">
                <a16:creationId xmlns:a16="http://schemas.microsoft.com/office/drawing/2014/main" id="{0A68842E-57B1-A44E-994E-F2579E6D6ABC}"/>
              </a:ext>
            </a:extLst>
          </p:cNvPr>
          <p:cNvPicPr>
            <a:picLocks noChangeAspect="1"/>
          </p:cNvPicPr>
          <p:nvPr userDrawn="1"/>
        </p:nvPicPr>
        <p:blipFill>
          <a:blip r:embed="rId2"/>
          <a:stretch>
            <a:fillRect/>
          </a:stretch>
        </p:blipFill>
        <p:spPr>
          <a:xfrm>
            <a:off x="7978775" y="531133"/>
            <a:ext cx="3375025" cy="498824"/>
          </a:xfrm>
          <a:prstGeom prst="rect">
            <a:avLst/>
          </a:prstGeom>
        </p:spPr>
      </p:pic>
      <p:sp>
        <p:nvSpPr>
          <p:cNvPr id="19" name="Рисунок 4">
            <a:extLst>
              <a:ext uri="{FF2B5EF4-FFF2-40B4-BE49-F238E27FC236}">
                <a16:creationId xmlns:a16="http://schemas.microsoft.com/office/drawing/2014/main" id="{063CB0DE-4BAA-3F45-B271-294C4191E07D}"/>
              </a:ext>
            </a:extLst>
          </p:cNvPr>
          <p:cNvSpPr>
            <a:spLocks noGrp="1"/>
          </p:cNvSpPr>
          <p:nvPr>
            <p:ph type="pic" sz="quarter" idx="19" hasCustomPrompt="1"/>
          </p:nvPr>
        </p:nvSpPr>
        <p:spPr>
          <a:xfrm>
            <a:off x="7610772" y="2348322"/>
            <a:ext cx="1766825" cy="1325563"/>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20" name="Текст 4">
            <a:extLst>
              <a:ext uri="{FF2B5EF4-FFF2-40B4-BE49-F238E27FC236}">
                <a16:creationId xmlns:a16="http://schemas.microsoft.com/office/drawing/2014/main" id="{FFC17E16-FE03-764A-AA7F-DFB9B93F6A9A}"/>
              </a:ext>
            </a:extLst>
          </p:cNvPr>
          <p:cNvSpPr>
            <a:spLocks noGrp="1"/>
          </p:cNvSpPr>
          <p:nvPr>
            <p:ph type="body" sz="quarter" idx="3" hasCustomPrompt="1"/>
          </p:nvPr>
        </p:nvSpPr>
        <p:spPr>
          <a:xfrm>
            <a:off x="7610772" y="3539331"/>
            <a:ext cx="5183188" cy="823912"/>
          </a:xfrm>
          <a:prstGeom prst="rect">
            <a:avLst/>
          </a:prstGeom>
        </p:spPr>
        <p:txBody>
          <a:bodyPr anchor="b"/>
          <a:lstStyle>
            <a:lvl1pPr marL="0" indent="0" algn="l" defTabSz="802020" rtl="0" eaLnBrk="1" latinLnBrk="0" hangingPunct="1">
              <a:lnSpc>
                <a:spcPct val="90000"/>
              </a:lnSpc>
              <a:spcBef>
                <a:spcPct val="0"/>
              </a:spcBef>
              <a:buFont typeface="Arial" panose="020B0604020202020204" pitchFamily="34" charset="0"/>
              <a:buNone/>
              <a:defRPr lang="ru-RU" sz="1800" b="1"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802020" rtl="0" eaLnBrk="1" latinLnBrk="0" hangingPunct="1">
              <a:lnSpc>
                <a:spcPct val="90000"/>
              </a:lnSpc>
              <a:spcBef>
                <a:spcPct val="0"/>
              </a:spcBef>
              <a:buFont typeface="Arial" panose="020B0604020202020204" pitchFamily="34" charset="0"/>
              <a:buNone/>
            </a:pPr>
            <a:r>
              <a:rPr lang="ru-RU" dirty="0"/>
              <a:t>Заголовок </a:t>
            </a:r>
          </a:p>
        </p:txBody>
      </p:sp>
      <p:pic>
        <p:nvPicPr>
          <p:cNvPr id="11" name="Рисунок 10">
            <a:extLst>
              <a:ext uri="{FF2B5EF4-FFF2-40B4-BE49-F238E27FC236}">
                <a16:creationId xmlns:a16="http://schemas.microsoft.com/office/drawing/2014/main" id="{0C946E13-5A7D-D544-982A-826C79B1A74D}"/>
              </a:ext>
            </a:extLst>
          </p:cNvPr>
          <p:cNvPicPr>
            <a:picLocks noChangeAspect="1"/>
          </p:cNvPicPr>
          <p:nvPr userDrawn="1"/>
        </p:nvPicPr>
        <p:blipFill rotWithShape="1">
          <a:blip r:embed="rId3"/>
          <a:srcRect b="37276"/>
          <a:stretch/>
        </p:blipFill>
        <p:spPr>
          <a:xfrm>
            <a:off x="9809787" y="4930876"/>
            <a:ext cx="2445088" cy="1927124"/>
          </a:xfrm>
          <a:prstGeom prst="rect">
            <a:avLst/>
          </a:prstGeom>
        </p:spPr>
      </p:pic>
    </p:spTree>
    <p:extLst>
      <p:ext uri="{BB962C8B-B14F-4D97-AF65-F5344CB8AC3E}">
        <p14:creationId xmlns:p14="http://schemas.microsoft.com/office/powerpoint/2010/main" val="1457688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Пустой слайд">
    <p:spTree>
      <p:nvGrpSpPr>
        <p:cNvPr id="1" name=""/>
        <p:cNvGrpSpPr/>
        <p:nvPr/>
      </p:nvGrpSpPr>
      <p:grpSpPr>
        <a:xfrm>
          <a:off x="0" y="0"/>
          <a:ext cx="0" cy="0"/>
          <a:chOff x="0" y="0"/>
          <a:chExt cx="0" cy="0"/>
        </a:xfrm>
      </p:grpSpPr>
      <p:sp>
        <p:nvSpPr>
          <p:cNvPr id="27" name="Рисунок 4">
            <a:extLst>
              <a:ext uri="{FF2B5EF4-FFF2-40B4-BE49-F238E27FC236}">
                <a16:creationId xmlns:a16="http://schemas.microsoft.com/office/drawing/2014/main" id="{C4CA7B46-2F96-614A-838A-2E47CF4A2780}"/>
              </a:ext>
            </a:extLst>
          </p:cNvPr>
          <p:cNvSpPr>
            <a:spLocks noGrp="1"/>
          </p:cNvSpPr>
          <p:nvPr>
            <p:ph type="pic" sz="quarter" idx="16" hasCustomPrompt="1"/>
          </p:nvPr>
        </p:nvSpPr>
        <p:spPr>
          <a:xfrm>
            <a:off x="838200" y="1682019"/>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29" name="Рисунок 4">
            <a:extLst>
              <a:ext uri="{FF2B5EF4-FFF2-40B4-BE49-F238E27FC236}">
                <a16:creationId xmlns:a16="http://schemas.microsoft.com/office/drawing/2014/main" id="{861579BD-3D10-0F47-A313-C9714E745499}"/>
              </a:ext>
            </a:extLst>
          </p:cNvPr>
          <p:cNvSpPr>
            <a:spLocks noGrp="1"/>
          </p:cNvSpPr>
          <p:nvPr>
            <p:ph type="pic" sz="quarter" idx="17" hasCustomPrompt="1"/>
          </p:nvPr>
        </p:nvSpPr>
        <p:spPr>
          <a:xfrm>
            <a:off x="2850052" y="1689299"/>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0" name="Рисунок 4">
            <a:extLst>
              <a:ext uri="{FF2B5EF4-FFF2-40B4-BE49-F238E27FC236}">
                <a16:creationId xmlns:a16="http://schemas.microsoft.com/office/drawing/2014/main" id="{DC15F2C2-6925-9840-A263-A9FE6D0D50A4}"/>
              </a:ext>
            </a:extLst>
          </p:cNvPr>
          <p:cNvSpPr>
            <a:spLocks noGrp="1"/>
          </p:cNvSpPr>
          <p:nvPr>
            <p:ph type="pic" sz="quarter" idx="18" hasCustomPrompt="1"/>
          </p:nvPr>
        </p:nvSpPr>
        <p:spPr>
          <a:xfrm>
            <a:off x="4867917" y="1682019"/>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1" name="Рисунок 4">
            <a:extLst>
              <a:ext uri="{FF2B5EF4-FFF2-40B4-BE49-F238E27FC236}">
                <a16:creationId xmlns:a16="http://schemas.microsoft.com/office/drawing/2014/main" id="{4310709A-6095-DB44-9B5E-AE7C888858F1}"/>
              </a:ext>
            </a:extLst>
          </p:cNvPr>
          <p:cNvSpPr>
            <a:spLocks noGrp="1"/>
          </p:cNvSpPr>
          <p:nvPr>
            <p:ph type="pic" sz="quarter" idx="19" hasCustomPrompt="1"/>
          </p:nvPr>
        </p:nvSpPr>
        <p:spPr>
          <a:xfrm>
            <a:off x="6879769" y="1689299"/>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2" name="Рисунок 4">
            <a:extLst>
              <a:ext uri="{FF2B5EF4-FFF2-40B4-BE49-F238E27FC236}">
                <a16:creationId xmlns:a16="http://schemas.microsoft.com/office/drawing/2014/main" id="{8F68A599-0708-514A-BEFB-E7DD1D00615F}"/>
              </a:ext>
            </a:extLst>
          </p:cNvPr>
          <p:cNvSpPr>
            <a:spLocks noGrp="1"/>
          </p:cNvSpPr>
          <p:nvPr>
            <p:ph type="pic" sz="quarter" idx="20" hasCustomPrompt="1"/>
          </p:nvPr>
        </p:nvSpPr>
        <p:spPr>
          <a:xfrm>
            <a:off x="1842953" y="2824190"/>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3" name="Рисунок 4">
            <a:extLst>
              <a:ext uri="{FF2B5EF4-FFF2-40B4-BE49-F238E27FC236}">
                <a16:creationId xmlns:a16="http://schemas.microsoft.com/office/drawing/2014/main" id="{CD6E9C51-F264-4249-AAA1-46A790EAB21D}"/>
              </a:ext>
            </a:extLst>
          </p:cNvPr>
          <p:cNvSpPr>
            <a:spLocks noGrp="1"/>
          </p:cNvSpPr>
          <p:nvPr>
            <p:ph type="pic" sz="quarter" idx="21" hasCustomPrompt="1"/>
          </p:nvPr>
        </p:nvSpPr>
        <p:spPr>
          <a:xfrm>
            <a:off x="3854805" y="2831470"/>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4" name="Рисунок 4">
            <a:extLst>
              <a:ext uri="{FF2B5EF4-FFF2-40B4-BE49-F238E27FC236}">
                <a16:creationId xmlns:a16="http://schemas.microsoft.com/office/drawing/2014/main" id="{6E3E01DB-FF7A-504D-8CF4-7F8DB4DF352A}"/>
              </a:ext>
            </a:extLst>
          </p:cNvPr>
          <p:cNvSpPr>
            <a:spLocks noGrp="1"/>
          </p:cNvSpPr>
          <p:nvPr>
            <p:ph type="pic" sz="quarter" idx="22" hasCustomPrompt="1"/>
          </p:nvPr>
        </p:nvSpPr>
        <p:spPr>
          <a:xfrm>
            <a:off x="5872670" y="2824190"/>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5" name="Рисунок 4">
            <a:extLst>
              <a:ext uri="{FF2B5EF4-FFF2-40B4-BE49-F238E27FC236}">
                <a16:creationId xmlns:a16="http://schemas.microsoft.com/office/drawing/2014/main" id="{10D9CA36-B958-4246-9A18-3E9EB7E1AA45}"/>
              </a:ext>
            </a:extLst>
          </p:cNvPr>
          <p:cNvSpPr>
            <a:spLocks noGrp="1"/>
          </p:cNvSpPr>
          <p:nvPr>
            <p:ph type="pic" sz="quarter" idx="23" hasCustomPrompt="1"/>
          </p:nvPr>
        </p:nvSpPr>
        <p:spPr>
          <a:xfrm>
            <a:off x="7884522" y="2831470"/>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6" name="Рисунок 4">
            <a:extLst>
              <a:ext uri="{FF2B5EF4-FFF2-40B4-BE49-F238E27FC236}">
                <a16:creationId xmlns:a16="http://schemas.microsoft.com/office/drawing/2014/main" id="{2B1B5766-BA31-B34C-8CE1-E0E3C1E9AAA2}"/>
              </a:ext>
            </a:extLst>
          </p:cNvPr>
          <p:cNvSpPr>
            <a:spLocks noGrp="1"/>
          </p:cNvSpPr>
          <p:nvPr>
            <p:ph type="pic" sz="quarter" idx="24" hasCustomPrompt="1"/>
          </p:nvPr>
        </p:nvSpPr>
        <p:spPr>
          <a:xfrm>
            <a:off x="9968003" y="2831470"/>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7" name="Рисунок 4">
            <a:extLst>
              <a:ext uri="{FF2B5EF4-FFF2-40B4-BE49-F238E27FC236}">
                <a16:creationId xmlns:a16="http://schemas.microsoft.com/office/drawing/2014/main" id="{22B4A78B-BDA5-074E-BB55-DD84E213CD73}"/>
              </a:ext>
            </a:extLst>
          </p:cNvPr>
          <p:cNvSpPr>
            <a:spLocks noGrp="1"/>
          </p:cNvSpPr>
          <p:nvPr>
            <p:ph type="pic" sz="quarter" idx="25" hasCustomPrompt="1"/>
          </p:nvPr>
        </p:nvSpPr>
        <p:spPr>
          <a:xfrm>
            <a:off x="9008472" y="1689299"/>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8" name="Рисунок 4">
            <a:extLst>
              <a:ext uri="{FF2B5EF4-FFF2-40B4-BE49-F238E27FC236}">
                <a16:creationId xmlns:a16="http://schemas.microsoft.com/office/drawing/2014/main" id="{24C92142-AAA2-5642-87F1-E924BCCE3F9F}"/>
              </a:ext>
            </a:extLst>
          </p:cNvPr>
          <p:cNvSpPr>
            <a:spLocks noGrp="1"/>
          </p:cNvSpPr>
          <p:nvPr>
            <p:ph type="pic" sz="quarter" idx="26" hasCustomPrompt="1"/>
          </p:nvPr>
        </p:nvSpPr>
        <p:spPr>
          <a:xfrm>
            <a:off x="790632" y="3949463"/>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39" name="Рисунок 4">
            <a:extLst>
              <a:ext uri="{FF2B5EF4-FFF2-40B4-BE49-F238E27FC236}">
                <a16:creationId xmlns:a16="http://schemas.microsoft.com/office/drawing/2014/main" id="{A0ECE587-F98A-764D-AF8F-CF6B7E4B8DE4}"/>
              </a:ext>
            </a:extLst>
          </p:cNvPr>
          <p:cNvSpPr>
            <a:spLocks noGrp="1"/>
          </p:cNvSpPr>
          <p:nvPr>
            <p:ph type="pic" sz="quarter" idx="27" hasCustomPrompt="1"/>
          </p:nvPr>
        </p:nvSpPr>
        <p:spPr>
          <a:xfrm>
            <a:off x="2802484" y="3956743"/>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40" name="Рисунок 4">
            <a:extLst>
              <a:ext uri="{FF2B5EF4-FFF2-40B4-BE49-F238E27FC236}">
                <a16:creationId xmlns:a16="http://schemas.microsoft.com/office/drawing/2014/main" id="{E117289B-D1D2-B046-AB98-AE0DC118F719}"/>
              </a:ext>
            </a:extLst>
          </p:cNvPr>
          <p:cNvSpPr>
            <a:spLocks noGrp="1"/>
          </p:cNvSpPr>
          <p:nvPr>
            <p:ph type="pic" sz="quarter" idx="28" hasCustomPrompt="1"/>
          </p:nvPr>
        </p:nvSpPr>
        <p:spPr>
          <a:xfrm>
            <a:off x="4820349" y="3949463"/>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41" name="Рисунок 4">
            <a:extLst>
              <a:ext uri="{FF2B5EF4-FFF2-40B4-BE49-F238E27FC236}">
                <a16:creationId xmlns:a16="http://schemas.microsoft.com/office/drawing/2014/main" id="{E3D0B968-3999-6647-9252-3778A4A2B711}"/>
              </a:ext>
            </a:extLst>
          </p:cNvPr>
          <p:cNvSpPr>
            <a:spLocks noGrp="1"/>
          </p:cNvSpPr>
          <p:nvPr>
            <p:ph type="pic" sz="quarter" idx="29" hasCustomPrompt="1"/>
          </p:nvPr>
        </p:nvSpPr>
        <p:spPr>
          <a:xfrm>
            <a:off x="6832201" y="3956743"/>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42" name="Рисунок 4">
            <a:extLst>
              <a:ext uri="{FF2B5EF4-FFF2-40B4-BE49-F238E27FC236}">
                <a16:creationId xmlns:a16="http://schemas.microsoft.com/office/drawing/2014/main" id="{6457A155-09BB-0E4A-A38E-CFE33CCF197A}"/>
              </a:ext>
            </a:extLst>
          </p:cNvPr>
          <p:cNvSpPr>
            <a:spLocks noGrp="1"/>
          </p:cNvSpPr>
          <p:nvPr>
            <p:ph type="pic" sz="quarter" idx="30" hasCustomPrompt="1"/>
          </p:nvPr>
        </p:nvSpPr>
        <p:spPr>
          <a:xfrm>
            <a:off x="8960904" y="3956743"/>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43" name="Рисунок 4">
            <a:extLst>
              <a:ext uri="{FF2B5EF4-FFF2-40B4-BE49-F238E27FC236}">
                <a16:creationId xmlns:a16="http://schemas.microsoft.com/office/drawing/2014/main" id="{FD5E06E2-1BE4-AC45-80BA-4F68EB147597}"/>
              </a:ext>
            </a:extLst>
          </p:cNvPr>
          <p:cNvSpPr>
            <a:spLocks noGrp="1"/>
          </p:cNvSpPr>
          <p:nvPr>
            <p:ph type="pic" sz="quarter" idx="31" hasCustomPrompt="1"/>
          </p:nvPr>
        </p:nvSpPr>
        <p:spPr>
          <a:xfrm>
            <a:off x="1822943" y="5069031"/>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44" name="Рисунок 4">
            <a:extLst>
              <a:ext uri="{FF2B5EF4-FFF2-40B4-BE49-F238E27FC236}">
                <a16:creationId xmlns:a16="http://schemas.microsoft.com/office/drawing/2014/main" id="{C729838A-66C9-FF47-BAE8-7CA67D135281}"/>
              </a:ext>
            </a:extLst>
          </p:cNvPr>
          <p:cNvSpPr>
            <a:spLocks noGrp="1"/>
          </p:cNvSpPr>
          <p:nvPr>
            <p:ph type="pic" sz="quarter" idx="32" hasCustomPrompt="1"/>
          </p:nvPr>
        </p:nvSpPr>
        <p:spPr>
          <a:xfrm>
            <a:off x="3834795" y="5076311"/>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45" name="Рисунок 4">
            <a:extLst>
              <a:ext uri="{FF2B5EF4-FFF2-40B4-BE49-F238E27FC236}">
                <a16:creationId xmlns:a16="http://schemas.microsoft.com/office/drawing/2014/main" id="{0A15CA53-5650-5D4A-8689-61396F7A1AE6}"/>
              </a:ext>
            </a:extLst>
          </p:cNvPr>
          <p:cNvSpPr>
            <a:spLocks noGrp="1"/>
          </p:cNvSpPr>
          <p:nvPr>
            <p:ph type="pic" sz="quarter" idx="33" hasCustomPrompt="1"/>
          </p:nvPr>
        </p:nvSpPr>
        <p:spPr>
          <a:xfrm>
            <a:off x="5852660" y="5069031"/>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46" name="Рисунок 4">
            <a:extLst>
              <a:ext uri="{FF2B5EF4-FFF2-40B4-BE49-F238E27FC236}">
                <a16:creationId xmlns:a16="http://schemas.microsoft.com/office/drawing/2014/main" id="{62CA8F52-470B-094B-B063-81AF8C842E12}"/>
              </a:ext>
            </a:extLst>
          </p:cNvPr>
          <p:cNvSpPr>
            <a:spLocks noGrp="1"/>
          </p:cNvSpPr>
          <p:nvPr>
            <p:ph type="pic" sz="quarter" idx="34" hasCustomPrompt="1"/>
          </p:nvPr>
        </p:nvSpPr>
        <p:spPr>
          <a:xfrm>
            <a:off x="7864512" y="5076311"/>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47" name="Рисунок 4">
            <a:extLst>
              <a:ext uri="{FF2B5EF4-FFF2-40B4-BE49-F238E27FC236}">
                <a16:creationId xmlns:a16="http://schemas.microsoft.com/office/drawing/2014/main" id="{777DE816-A309-1642-A67E-532169FC1572}"/>
              </a:ext>
            </a:extLst>
          </p:cNvPr>
          <p:cNvSpPr>
            <a:spLocks noGrp="1"/>
          </p:cNvSpPr>
          <p:nvPr>
            <p:ph type="pic" sz="quarter" idx="35" hasCustomPrompt="1"/>
          </p:nvPr>
        </p:nvSpPr>
        <p:spPr>
          <a:xfrm>
            <a:off x="9947993" y="5076311"/>
            <a:ext cx="959531" cy="719890"/>
          </a:xfrm>
          <a:prstGeom prst="rect">
            <a:avLst/>
          </a:prstGeom>
        </p:spPr>
        <p:txBody>
          <a:bodyPr>
            <a:normAutofit/>
          </a:bodyPr>
          <a:lstStyle>
            <a:lvl1pPr>
              <a:defRPr sz="1400" b="0" i="0" baseline="0">
                <a:latin typeface="Verdana" panose="020B0604030504040204" pitchFamily="34" charset="0"/>
                <a:ea typeface="Verdana" panose="020B0604030504040204" pitchFamily="34" charset="0"/>
                <a:cs typeface="Verdana" panose="020B0604030504040204" pitchFamily="34" charset="0"/>
              </a:defRPr>
            </a:lvl1pPr>
          </a:lstStyle>
          <a:p>
            <a:r>
              <a:rPr lang="ru-RU" dirty="0"/>
              <a:t>Место для иконки</a:t>
            </a:r>
          </a:p>
        </p:txBody>
      </p:sp>
      <p:sp>
        <p:nvSpPr>
          <p:cNvPr id="26" name="Заголовок 1">
            <a:extLst>
              <a:ext uri="{FF2B5EF4-FFF2-40B4-BE49-F238E27FC236}">
                <a16:creationId xmlns:a16="http://schemas.microsoft.com/office/drawing/2014/main" id="{F5DEA6EE-0CB7-324D-B494-703C637BDFAD}"/>
              </a:ext>
            </a:extLst>
          </p:cNvPr>
          <p:cNvSpPr>
            <a:spLocks noGrp="1"/>
          </p:cNvSpPr>
          <p:nvPr>
            <p:ph type="title"/>
          </p:nvPr>
        </p:nvSpPr>
        <p:spPr>
          <a:xfrm>
            <a:off x="686657" y="585276"/>
            <a:ext cx="10515600" cy="633475"/>
          </a:xfrm>
          <a:prstGeom prst="rect">
            <a:avLst/>
          </a:prstGeom>
        </p:spPr>
        <p:txBody>
          <a:bodyPr/>
          <a:lstStyle>
            <a:lvl1pPr marL="0" algn="l" defTabSz="914400" rtl="0" eaLnBrk="1" latinLnBrk="0" hangingPunct="1">
              <a:defRPr lang="ru-RU" sz="2800" b="1" kern="1200" dirty="0">
                <a:solidFill>
                  <a:srgbClr val="2D5291"/>
                </a:solidFill>
                <a:latin typeface="Verdana" panose="020B0604030504040204" pitchFamily="34" charset="0"/>
                <a:ea typeface="Verdana" panose="020B0604030504040204" pitchFamily="34" charset="0"/>
                <a:cs typeface="Verdana" panose="020B0604030504040204" pitchFamily="34" charset="0"/>
              </a:defRPr>
            </a:lvl1pPr>
          </a:lstStyle>
          <a:p>
            <a:r>
              <a:rPr lang="ru-RU" dirty="0"/>
              <a:t>Образец заголовка</a:t>
            </a:r>
          </a:p>
        </p:txBody>
      </p:sp>
      <p:pic>
        <p:nvPicPr>
          <p:cNvPr id="49" name="Рисунок 48">
            <a:extLst>
              <a:ext uri="{FF2B5EF4-FFF2-40B4-BE49-F238E27FC236}">
                <a16:creationId xmlns:a16="http://schemas.microsoft.com/office/drawing/2014/main" id="{84DCB329-E0C7-D240-AB49-C7A4B6148966}"/>
              </a:ext>
            </a:extLst>
          </p:cNvPr>
          <p:cNvPicPr>
            <a:picLocks noChangeAspect="1"/>
          </p:cNvPicPr>
          <p:nvPr userDrawn="1"/>
        </p:nvPicPr>
        <p:blipFill>
          <a:blip r:embed="rId2"/>
          <a:stretch>
            <a:fillRect/>
          </a:stretch>
        </p:blipFill>
        <p:spPr>
          <a:xfrm>
            <a:off x="7978775" y="531133"/>
            <a:ext cx="3375025" cy="498824"/>
          </a:xfrm>
          <a:prstGeom prst="rect">
            <a:avLst/>
          </a:prstGeom>
        </p:spPr>
      </p:pic>
      <p:pic>
        <p:nvPicPr>
          <p:cNvPr id="25" name="Рисунок 24">
            <a:extLst>
              <a:ext uri="{FF2B5EF4-FFF2-40B4-BE49-F238E27FC236}">
                <a16:creationId xmlns:a16="http://schemas.microsoft.com/office/drawing/2014/main" id="{8A8A1FAA-70FD-194B-9AC4-38997F08B610}"/>
              </a:ext>
            </a:extLst>
          </p:cNvPr>
          <p:cNvPicPr>
            <a:picLocks noChangeAspect="1"/>
          </p:cNvPicPr>
          <p:nvPr userDrawn="1"/>
        </p:nvPicPr>
        <p:blipFill rotWithShape="1">
          <a:blip r:embed="rId3"/>
          <a:srcRect b="37276"/>
          <a:stretch/>
        </p:blipFill>
        <p:spPr>
          <a:xfrm>
            <a:off x="9809787" y="4930876"/>
            <a:ext cx="2445088" cy="1927124"/>
          </a:xfrm>
          <a:prstGeom prst="rect">
            <a:avLst/>
          </a:prstGeom>
        </p:spPr>
      </p:pic>
    </p:spTree>
    <p:extLst>
      <p:ext uri="{BB962C8B-B14F-4D97-AF65-F5344CB8AC3E}">
        <p14:creationId xmlns:p14="http://schemas.microsoft.com/office/powerpoint/2010/main" val="29615679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Рисунок с подписью">
    <p:spTree>
      <p:nvGrpSpPr>
        <p:cNvPr id="1" name=""/>
        <p:cNvGrpSpPr/>
        <p:nvPr/>
      </p:nvGrpSpPr>
      <p:grpSpPr>
        <a:xfrm>
          <a:off x="0" y="0"/>
          <a:ext cx="0" cy="0"/>
          <a:chOff x="0" y="0"/>
          <a:chExt cx="0" cy="0"/>
        </a:xfrm>
      </p:grpSpPr>
      <p:sp>
        <p:nvSpPr>
          <p:cNvPr id="8" name="Прямоугольник 7">
            <a:extLst>
              <a:ext uri="{FF2B5EF4-FFF2-40B4-BE49-F238E27FC236}">
                <a16:creationId xmlns:a16="http://schemas.microsoft.com/office/drawing/2014/main" id="{78518840-F692-C344-A762-DC53AB112ABA}"/>
              </a:ext>
            </a:extLst>
          </p:cNvPr>
          <p:cNvSpPr/>
          <p:nvPr userDrawn="1"/>
        </p:nvSpPr>
        <p:spPr>
          <a:xfrm>
            <a:off x="3511825" y="1792503"/>
            <a:ext cx="6785113" cy="407820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26" name="Заголовок 1">
            <a:extLst>
              <a:ext uri="{FF2B5EF4-FFF2-40B4-BE49-F238E27FC236}">
                <a16:creationId xmlns:a16="http://schemas.microsoft.com/office/drawing/2014/main" id="{FC50D203-BD79-2542-B12A-7A2A360CF98A}"/>
              </a:ext>
            </a:extLst>
          </p:cNvPr>
          <p:cNvSpPr>
            <a:spLocks noGrp="1"/>
          </p:cNvSpPr>
          <p:nvPr>
            <p:ph type="title"/>
          </p:nvPr>
        </p:nvSpPr>
        <p:spPr>
          <a:xfrm>
            <a:off x="4476377" y="2160898"/>
            <a:ext cx="5601073" cy="1325563"/>
          </a:xfrm>
          <a:prstGeom prst="rect">
            <a:avLst/>
          </a:prstGeom>
        </p:spPr>
        <p:txBody>
          <a:bodyPr/>
          <a:lstStyle>
            <a:lvl1pPr marL="0" algn="l" defTabSz="802020" rtl="0" eaLnBrk="1" latinLnBrk="0" hangingPunct="1">
              <a:lnSpc>
                <a:spcPct val="90000"/>
              </a:lnSpc>
              <a:spcBef>
                <a:spcPct val="0"/>
              </a:spcBef>
              <a:defRPr lang="ru-RU" sz="3600" b="1" kern="1200" dirty="0">
                <a:solidFill>
                  <a:srgbClr val="2D5291"/>
                </a:solidFill>
                <a:latin typeface="Verdana" panose="020B0604030504040204" pitchFamily="34" charset="0"/>
                <a:ea typeface="Verdana" panose="020B0604030504040204" pitchFamily="34" charset="0"/>
                <a:cs typeface="Verdana" panose="020B0604030504040204" pitchFamily="34" charset="0"/>
              </a:defRPr>
            </a:lvl1pPr>
          </a:lstStyle>
          <a:p>
            <a:r>
              <a:rPr lang="ru-RU" dirty="0"/>
              <a:t>Образец заголовка</a:t>
            </a:r>
          </a:p>
        </p:txBody>
      </p:sp>
      <p:cxnSp>
        <p:nvCxnSpPr>
          <p:cNvPr id="18" name="Прямая соединительная линия 17">
            <a:extLst>
              <a:ext uri="{FF2B5EF4-FFF2-40B4-BE49-F238E27FC236}">
                <a16:creationId xmlns:a16="http://schemas.microsoft.com/office/drawing/2014/main" id="{3847EF6C-3AC8-6140-908E-6B1BDDF53203}"/>
              </a:ext>
            </a:extLst>
          </p:cNvPr>
          <p:cNvCxnSpPr/>
          <p:nvPr userDrawn="1"/>
        </p:nvCxnSpPr>
        <p:spPr>
          <a:xfrm>
            <a:off x="4600820" y="4737505"/>
            <a:ext cx="1917700" cy="0"/>
          </a:xfrm>
          <a:prstGeom prst="line">
            <a:avLst/>
          </a:prstGeom>
          <a:ln>
            <a:solidFill>
              <a:srgbClr val="D9212A"/>
            </a:solidFill>
          </a:ln>
        </p:spPr>
        <p:style>
          <a:lnRef idx="1">
            <a:schemeClr val="accent1"/>
          </a:lnRef>
          <a:fillRef idx="0">
            <a:schemeClr val="accent1"/>
          </a:fillRef>
          <a:effectRef idx="0">
            <a:schemeClr val="accent1"/>
          </a:effectRef>
          <a:fontRef idx="minor">
            <a:schemeClr val="tx1"/>
          </a:fontRef>
        </p:style>
      </p:cxnSp>
      <p:sp>
        <p:nvSpPr>
          <p:cNvPr id="19" name="Рисунок 7">
            <a:extLst>
              <a:ext uri="{FF2B5EF4-FFF2-40B4-BE49-F238E27FC236}">
                <a16:creationId xmlns:a16="http://schemas.microsoft.com/office/drawing/2014/main" id="{5AB26928-AD67-1143-B951-9BF66C110017}"/>
              </a:ext>
            </a:extLst>
          </p:cNvPr>
          <p:cNvSpPr>
            <a:spLocks noGrp="1"/>
          </p:cNvSpPr>
          <p:nvPr>
            <p:ph type="pic" sz="quarter" idx="13"/>
          </p:nvPr>
        </p:nvSpPr>
        <p:spPr>
          <a:xfrm>
            <a:off x="1403046" y="1706892"/>
            <a:ext cx="1709392" cy="961533"/>
          </a:xfrm>
          <a:prstGeom prst="rect">
            <a:avLst/>
          </a:prstGeom>
        </p:spPr>
        <p:txBody>
          <a:bodyPr/>
          <a:lstStyle/>
          <a:p>
            <a:endParaRPr lang="ru-RU" dirty="0"/>
          </a:p>
        </p:txBody>
      </p:sp>
      <p:sp>
        <p:nvSpPr>
          <p:cNvPr id="23" name="Рисунок 7">
            <a:extLst>
              <a:ext uri="{FF2B5EF4-FFF2-40B4-BE49-F238E27FC236}">
                <a16:creationId xmlns:a16="http://schemas.microsoft.com/office/drawing/2014/main" id="{36F4FB93-D5E9-194A-AD78-EEE1D7EAD9FB}"/>
              </a:ext>
            </a:extLst>
          </p:cNvPr>
          <p:cNvSpPr>
            <a:spLocks noGrp="1"/>
          </p:cNvSpPr>
          <p:nvPr>
            <p:ph type="pic" sz="quarter" idx="14"/>
          </p:nvPr>
        </p:nvSpPr>
        <p:spPr>
          <a:xfrm>
            <a:off x="1403046" y="2844935"/>
            <a:ext cx="1709392" cy="961533"/>
          </a:xfrm>
          <a:prstGeom prst="rect">
            <a:avLst/>
          </a:prstGeom>
        </p:spPr>
        <p:txBody>
          <a:bodyPr/>
          <a:lstStyle/>
          <a:p>
            <a:endParaRPr lang="ru-RU" dirty="0"/>
          </a:p>
        </p:txBody>
      </p:sp>
      <p:sp>
        <p:nvSpPr>
          <p:cNvPr id="24" name="Рисунок 7">
            <a:extLst>
              <a:ext uri="{FF2B5EF4-FFF2-40B4-BE49-F238E27FC236}">
                <a16:creationId xmlns:a16="http://schemas.microsoft.com/office/drawing/2014/main" id="{0FE9FB26-AB25-A448-A185-2B6B5404C12E}"/>
              </a:ext>
            </a:extLst>
          </p:cNvPr>
          <p:cNvSpPr>
            <a:spLocks noGrp="1"/>
          </p:cNvSpPr>
          <p:nvPr>
            <p:ph type="pic" sz="quarter" idx="15"/>
          </p:nvPr>
        </p:nvSpPr>
        <p:spPr>
          <a:xfrm>
            <a:off x="1378590" y="3982978"/>
            <a:ext cx="1709392" cy="961533"/>
          </a:xfrm>
          <a:prstGeom prst="rect">
            <a:avLst/>
          </a:prstGeom>
        </p:spPr>
        <p:txBody>
          <a:bodyPr/>
          <a:lstStyle/>
          <a:p>
            <a:endParaRPr lang="ru-RU" dirty="0"/>
          </a:p>
        </p:txBody>
      </p:sp>
      <p:sp>
        <p:nvSpPr>
          <p:cNvPr id="25" name="Рисунок 7">
            <a:extLst>
              <a:ext uri="{FF2B5EF4-FFF2-40B4-BE49-F238E27FC236}">
                <a16:creationId xmlns:a16="http://schemas.microsoft.com/office/drawing/2014/main" id="{CE184DB0-7FF0-1E43-A657-5880457A29FB}"/>
              </a:ext>
            </a:extLst>
          </p:cNvPr>
          <p:cNvSpPr>
            <a:spLocks noGrp="1"/>
          </p:cNvSpPr>
          <p:nvPr>
            <p:ph type="pic" sz="quarter" idx="16"/>
          </p:nvPr>
        </p:nvSpPr>
        <p:spPr>
          <a:xfrm>
            <a:off x="1378590" y="5121021"/>
            <a:ext cx="1709392" cy="961533"/>
          </a:xfrm>
          <a:prstGeom prst="rect">
            <a:avLst/>
          </a:prstGeom>
        </p:spPr>
        <p:txBody>
          <a:bodyPr/>
          <a:lstStyle/>
          <a:p>
            <a:endParaRPr lang="ru-RU" dirty="0"/>
          </a:p>
        </p:txBody>
      </p:sp>
      <p:sp>
        <p:nvSpPr>
          <p:cNvPr id="27" name="Объект 3">
            <a:extLst>
              <a:ext uri="{FF2B5EF4-FFF2-40B4-BE49-F238E27FC236}">
                <a16:creationId xmlns:a16="http://schemas.microsoft.com/office/drawing/2014/main" id="{33E5C545-0FCB-3A4C-A3EC-EB4BF64B2A83}"/>
              </a:ext>
            </a:extLst>
          </p:cNvPr>
          <p:cNvSpPr>
            <a:spLocks noGrp="1"/>
          </p:cNvSpPr>
          <p:nvPr>
            <p:ph sz="half" idx="2"/>
          </p:nvPr>
        </p:nvSpPr>
        <p:spPr>
          <a:xfrm>
            <a:off x="4495427" y="2992399"/>
            <a:ext cx="5157787" cy="526798"/>
          </a:xfrm>
          <a:prstGeom prst="rect">
            <a:avLst/>
          </a:prstGeom>
        </p:spPr>
        <p:txBody>
          <a:bodyPr/>
          <a:lstStyle>
            <a:lvl1pPr marL="0" indent="0" algn="l" defTabSz="802020" rtl="0" eaLnBrk="1" latinLnBrk="0" hangingPunct="1">
              <a:lnSpc>
                <a:spcPts val="2400"/>
              </a:lnSpc>
              <a:spcBef>
                <a:spcPct val="0"/>
              </a:spcBef>
              <a:buNone/>
              <a:defRPr lang="ru-RU" sz="1600"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0" algn="l" defTabSz="802020" rtl="0" eaLnBrk="1" latinLnBrk="0" hangingPunct="1">
              <a:lnSpc>
                <a:spcPts val="2400"/>
              </a:lnSpc>
              <a:spcBef>
                <a:spcPct val="0"/>
              </a:spcBef>
              <a:defRPr lang="ru-RU" sz="1600"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0" algn="l" defTabSz="802020" rtl="0" eaLnBrk="1" latinLnBrk="0" hangingPunct="1">
              <a:lnSpc>
                <a:spcPts val="2400"/>
              </a:lnSpc>
              <a:spcBef>
                <a:spcPct val="0"/>
              </a:spcBef>
              <a:defRPr lang="ru-RU" sz="1600"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0" algn="l" defTabSz="802020" rtl="0" eaLnBrk="1" latinLnBrk="0" hangingPunct="1">
              <a:lnSpc>
                <a:spcPts val="2400"/>
              </a:lnSpc>
              <a:spcBef>
                <a:spcPct val="0"/>
              </a:spcBef>
              <a:defRPr lang="ru-RU" sz="1600"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0" algn="l" defTabSz="802020" rtl="0" eaLnBrk="1" latinLnBrk="0" hangingPunct="1">
              <a:lnSpc>
                <a:spcPts val="2400"/>
              </a:lnSpc>
              <a:spcBef>
                <a:spcPct val="0"/>
              </a:spcBef>
              <a:defRPr lang="ru-RU" sz="1600"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5pPr>
          </a:lstStyle>
          <a:p>
            <a:pPr lvl="0"/>
            <a:r>
              <a:rPr lang="ru-RU" dirty="0"/>
              <a:t>Образец текста</a:t>
            </a:r>
          </a:p>
        </p:txBody>
      </p:sp>
      <p:sp>
        <p:nvSpPr>
          <p:cNvPr id="29" name="Объект 3">
            <a:extLst>
              <a:ext uri="{FF2B5EF4-FFF2-40B4-BE49-F238E27FC236}">
                <a16:creationId xmlns:a16="http://schemas.microsoft.com/office/drawing/2014/main" id="{C875A66D-8D48-C746-AA62-EF3E26C1D3CE}"/>
              </a:ext>
            </a:extLst>
          </p:cNvPr>
          <p:cNvSpPr>
            <a:spLocks noGrp="1"/>
          </p:cNvSpPr>
          <p:nvPr>
            <p:ph sz="half" idx="17"/>
          </p:nvPr>
        </p:nvSpPr>
        <p:spPr>
          <a:xfrm>
            <a:off x="4495427" y="4904786"/>
            <a:ext cx="5157787" cy="432469"/>
          </a:xfrm>
          <a:prstGeom prst="rect">
            <a:avLst/>
          </a:prstGeom>
        </p:spPr>
        <p:txBody>
          <a:bodyPr/>
          <a:lstStyle>
            <a:lvl1pPr>
              <a:defRPr lang="ru-RU" sz="1600" kern="1200" dirty="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a:defRPr/>
            </a:lvl2pPr>
            <a:lvl3pPr>
              <a:defRPr/>
            </a:lvl3pPr>
            <a:lvl4pPr>
              <a:defRPr/>
            </a:lvl4pPr>
            <a:lvl5pPr>
              <a:defRPr/>
            </a:lvl5pPr>
          </a:lstStyle>
          <a:p>
            <a:pPr marL="0" lvl="0" indent="0" algn="l" defTabSz="802020" rtl="0" eaLnBrk="1" latinLnBrk="0" hangingPunct="1">
              <a:lnSpc>
                <a:spcPts val="2400"/>
              </a:lnSpc>
              <a:spcBef>
                <a:spcPct val="0"/>
              </a:spcBef>
              <a:buFont typeface="Arial" panose="020B0604020202020204" pitchFamily="34" charset="0"/>
              <a:buNone/>
            </a:pPr>
            <a:r>
              <a:rPr lang="ru-RU" dirty="0"/>
              <a:t>Образец текста</a:t>
            </a:r>
          </a:p>
        </p:txBody>
      </p:sp>
      <p:pic>
        <p:nvPicPr>
          <p:cNvPr id="32" name="Рисунок 31">
            <a:extLst>
              <a:ext uri="{FF2B5EF4-FFF2-40B4-BE49-F238E27FC236}">
                <a16:creationId xmlns:a16="http://schemas.microsoft.com/office/drawing/2014/main" id="{0CFC8C66-826C-B74C-A2F2-27C72A72DDD4}"/>
              </a:ext>
            </a:extLst>
          </p:cNvPr>
          <p:cNvPicPr>
            <a:picLocks noChangeAspect="1"/>
          </p:cNvPicPr>
          <p:nvPr userDrawn="1"/>
        </p:nvPicPr>
        <p:blipFill>
          <a:blip r:embed="rId2"/>
          <a:stretch>
            <a:fillRect/>
          </a:stretch>
        </p:blipFill>
        <p:spPr>
          <a:xfrm>
            <a:off x="7978775" y="531133"/>
            <a:ext cx="3375025" cy="498824"/>
          </a:xfrm>
          <a:prstGeom prst="rect">
            <a:avLst/>
          </a:prstGeom>
        </p:spPr>
      </p:pic>
      <p:pic>
        <p:nvPicPr>
          <p:cNvPr id="17" name="Рисунок 16">
            <a:extLst>
              <a:ext uri="{FF2B5EF4-FFF2-40B4-BE49-F238E27FC236}">
                <a16:creationId xmlns:a16="http://schemas.microsoft.com/office/drawing/2014/main" id="{090D2786-A704-B74C-B702-FC4E3DBC85D8}"/>
              </a:ext>
            </a:extLst>
          </p:cNvPr>
          <p:cNvPicPr>
            <a:picLocks noChangeAspect="1"/>
          </p:cNvPicPr>
          <p:nvPr userDrawn="1"/>
        </p:nvPicPr>
        <p:blipFill rotWithShape="1">
          <a:blip r:embed="rId3"/>
          <a:srcRect b="37276"/>
          <a:stretch/>
        </p:blipFill>
        <p:spPr>
          <a:xfrm>
            <a:off x="9809787" y="4930876"/>
            <a:ext cx="2445088" cy="1927124"/>
          </a:xfrm>
          <a:prstGeom prst="rect">
            <a:avLst/>
          </a:prstGeom>
        </p:spPr>
      </p:pic>
    </p:spTree>
    <p:extLst>
      <p:ext uri="{BB962C8B-B14F-4D97-AF65-F5344CB8AC3E}">
        <p14:creationId xmlns:p14="http://schemas.microsoft.com/office/powerpoint/2010/main" val="40839609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Нижний колонтитул 4">
            <a:extLst>
              <a:ext uri="{FF2B5EF4-FFF2-40B4-BE49-F238E27FC236}">
                <a16:creationId xmlns:a16="http://schemas.microsoft.com/office/drawing/2014/main" id="{12EA735E-A84F-3D4C-9FD4-F4F3CF08A0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ru-RU"/>
          </a:p>
        </p:txBody>
      </p:sp>
      <p:sp>
        <p:nvSpPr>
          <p:cNvPr id="6" name="Номер слайда 5">
            <a:extLst>
              <a:ext uri="{FF2B5EF4-FFF2-40B4-BE49-F238E27FC236}">
                <a16:creationId xmlns:a16="http://schemas.microsoft.com/office/drawing/2014/main" id="{75A7922E-2675-544F-A729-217DD305337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AC2CB7-09FF-A44F-A2D0-3C8C920D4279}" type="slidenum">
              <a:rPr lang="ru-RU" smtClean="0"/>
              <a:t>‹#›</a:t>
            </a:fld>
            <a:endParaRPr lang="ru-RU"/>
          </a:p>
        </p:txBody>
      </p:sp>
      <p:sp>
        <p:nvSpPr>
          <p:cNvPr id="9" name="Заголовок 1">
            <a:extLst>
              <a:ext uri="{FF2B5EF4-FFF2-40B4-BE49-F238E27FC236}">
                <a16:creationId xmlns:a16="http://schemas.microsoft.com/office/drawing/2014/main" id="{7A068488-A0CD-4749-B6D5-694146F6B729}"/>
              </a:ext>
            </a:extLst>
          </p:cNvPr>
          <p:cNvSpPr txBox="1">
            <a:spLocks/>
          </p:cNvSpPr>
          <p:nvPr userDrawn="1"/>
        </p:nvSpPr>
        <p:spPr>
          <a:xfrm>
            <a:off x="6501245" y="4740210"/>
            <a:ext cx="10515600" cy="1325563"/>
          </a:xfrm>
          <a:prstGeom prst="rect">
            <a:avLst/>
          </a:prstGeom>
        </p:spPr>
        <p:txBody>
          <a:bodyPr>
            <a:noAutofit/>
          </a:bodyPr>
          <a:lstStyle>
            <a:lvl1pPr marL="0" algn="l" defTabSz="914400" rtl="0" eaLnBrk="1" latinLnBrk="0" hangingPunct="1">
              <a:lnSpc>
                <a:spcPts val="5300"/>
              </a:lnSpc>
              <a:spcBef>
                <a:spcPct val="0"/>
              </a:spcBef>
              <a:buNone/>
              <a:defRPr lang="ru-RU" sz="3800" b="1" kern="1200" dirty="0">
                <a:solidFill>
                  <a:schemeClr val="bg1"/>
                </a:solidFill>
                <a:latin typeface="Verdana" panose="020B0604030504040204" pitchFamily="34" charset="0"/>
                <a:ea typeface="Verdana" panose="020B0604030504040204" pitchFamily="34" charset="0"/>
                <a:cs typeface="Verdana" panose="020B0604030504040204" pitchFamily="34" charset="0"/>
              </a:defRPr>
            </a:lvl1pPr>
          </a:lstStyle>
          <a:p>
            <a:r>
              <a:rPr lang="ru-RU" sz="4000" dirty="0"/>
              <a:t>Образец </a:t>
            </a:r>
            <a:br>
              <a:rPr lang="ru-RU" sz="4000" dirty="0"/>
            </a:br>
            <a:r>
              <a:rPr lang="ru-RU" sz="4000" dirty="0"/>
              <a:t>заголовка</a:t>
            </a:r>
          </a:p>
        </p:txBody>
      </p:sp>
      <p:cxnSp>
        <p:nvCxnSpPr>
          <p:cNvPr id="10" name="Прямая соединительная линия 9">
            <a:extLst>
              <a:ext uri="{FF2B5EF4-FFF2-40B4-BE49-F238E27FC236}">
                <a16:creationId xmlns:a16="http://schemas.microsoft.com/office/drawing/2014/main" id="{66DCF2DB-BB5F-A146-90E9-E9EB29D40EE3}"/>
              </a:ext>
            </a:extLst>
          </p:cNvPr>
          <p:cNvCxnSpPr>
            <a:cxnSpLocks/>
          </p:cNvCxnSpPr>
          <p:nvPr userDrawn="1"/>
        </p:nvCxnSpPr>
        <p:spPr>
          <a:xfrm>
            <a:off x="6585364" y="4629019"/>
            <a:ext cx="1644235"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916504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1" r:id="rId3"/>
    <p:sldLayoutId id="2147483651" r:id="rId4"/>
    <p:sldLayoutId id="2147483654" r:id="rId5"/>
    <p:sldLayoutId id="2147483652" r:id="rId6"/>
    <p:sldLayoutId id="2147483662" r:id="rId7"/>
    <p:sldLayoutId id="2147483655" r:id="rId8"/>
    <p:sldLayoutId id="2147483657" r:id="rId9"/>
    <p:sldLayoutId id="2147483656"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8.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5.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27.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28.xml"/><Relationship Id="rId1" Type="http://schemas.openxmlformats.org/officeDocument/2006/relationships/slideLayout" Target="../slideLayouts/slideLayout8.xml"/><Relationship Id="rId4" Type="http://schemas.openxmlformats.org/officeDocument/2006/relationships/image" Target="../media/image16.emf"/></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5.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5" name="Рисунок 94">
            <a:extLst>
              <a:ext uri="{FF2B5EF4-FFF2-40B4-BE49-F238E27FC236}">
                <a16:creationId xmlns:a16="http://schemas.microsoft.com/office/drawing/2014/main" id="{7907E4B7-32EC-1D4B-8C83-1A08DDA7AD14}"/>
              </a:ext>
            </a:extLst>
          </p:cNvPr>
          <p:cNvPicPr>
            <a:picLocks noChangeAspect="1"/>
          </p:cNvPicPr>
          <p:nvPr/>
        </p:nvPicPr>
        <p:blipFill rotWithShape="1">
          <a:blip r:embed="rId2"/>
          <a:srcRect b="6008"/>
          <a:stretch/>
        </p:blipFill>
        <p:spPr>
          <a:xfrm>
            <a:off x="0" y="-1"/>
            <a:ext cx="12192000" cy="6858001"/>
          </a:xfrm>
          <a:prstGeom prst="rect">
            <a:avLst/>
          </a:prstGeom>
        </p:spPr>
      </p:pic>
      <p:sp>
        <p:nvSpPr>
          <p:cNvPr id="92" name="Прямоугольный треугольник 91">
            <a:extLst>
              <a:ext uri="{FF2B5EF4-FFF2-40B4-BE49-F238E27FC236}">
                <a16:creationId xmlns:a16="http://schemas.microsoft.com/office/drawing/2014/main" id="{63FA5D00-FDCE-0043-9B9D-8BAADC969BFD}"/>
              </a:ext>
            </a:extLst>
          </p:cNvPr>
          <p:cNvSpPr/>
          <p:nvPr/>
        </p:nvSpPr>
        <p:spPr>
          <a:xfrm flipH="1">
            <a:off x="2238703" y="-58428"/>
            <a:ext cx="9953297" cy="6916428"/>
          </a:xfrm>
          <a:prstGeom prst="rtTriangle">
            <a:avLst/>
          </a:prstGeom>
          <a:solidFill>
            <a:srgbClr val="2C529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91" name="Заголовок 90">
            <a:extLst>
              <a:ext uri="{FF2B5EF4-FFF2-40B4-BE49-F238E27FC236}">
                <a16:creationId xmlns:a16="http://schemas.microsoft.com/office/drawing/2014/main" id="{A00C5F5F-0EA5-9843-9C20-FA4F49A2D454}"/>
              </a:ext>
            </a:extLst>
          </p:cNvPr>
          <p:cNvSpPr>
            <a:spLocks noGrp="1"/>
          </p:cNvSpPr>
          <p:nvPr>
            <p:ph type="title"/>
          </p:nvPr>
        </p:nvSpPr>
        <p:spPr>
          <a:xfrm>
            <a:off x="5433897" y="4854388"/>
            <a:ext cx="6547432" cy="927847"/>
          </a:xfrm>
        </p:spPr>
        <p:txBody>
          <a:bodyPr/>
          <a:lstStyle/>
          <a:p>
            <a:pPr algn="ctr"/>
            <a:r>
              <a:rPr lang="ru-RU" dirty="0">
                <a:latin typeface="+mn-lt"/>
              </a:rPr>
              <a:t>Шаблоны структур данных</a:t>
            </a:r>
          </a:p>
        </p:txBody>
      </p:sp>
      <p:pic>
        <p:nvPicPr>
          <p:cNvPr id="96" name="Рисунок 95">
            <a:extLst>
              <a:ext uri="{FF2B5EF4-FFF2-40B4-BE49-F238E27FC236}">
                <a16:creationId xmlns:a16="http://schemas.microsoft.com/office/drawing/2014/main" id="{5FE4638A-6119-A143-8ACB-62FACA7A6A1A}"/>
              </a:ext>
            </a:extLst>
          </p:cNvPr>
          <p:cNvPicPr>
            <a:picLocks noChangeAspect="1"/>
          </p:cNvPicPr>
          <p:nvPr/>
        </p:nvPicPr>
        <p:blipFill>
          <a:blip r:embed="rId3"/>
          <a:stretch>
            <a:fillRect/>
          </a:stretch>
        </p:blipFill>
        <p:spPr>
          <a:xfrm>
            <a:off x="679450" y="589816"/>
            <a:ext cx="4038600" cy="596900"/>
          </a:xfrm>
          <a:prstGeom prst="rect">
            <a:avLst/>
          </a:prstGeom>
        </p:spPr>
      </p:pic>
    </p:spTree>
    <p:extLst>
      <p:ext uri="{BB962C8B-B14F-4D97-AF65-F5344CB8AC3E}">
        <p14:creationId xmlns:p14="http://schemas.microsoft.com/office/powerpoint/2010/main" val="14522987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139496" y="95362"/>
            <a:ext cx="5379837" cy="1077218"/>
          </a:xfrm>
          <a:prstGeom prst="rect">
            <a:avLst/>
          </a:prstGeom>
        </p:spPr>
        <p:txBody>
          <a:bodyPr wrap="square">
            <a:spAutoFit/>
          </a:bodyPr>
          <a:lstStyle/>
          <a:p>
            <a:pPr lvl="0" algn="ctr"/>
            <a:r>
              <a:rPr lang="ru-RU" sz="3200" b="1" dirty="0">
                <a:solidFill>
                  <a:srgbClr val="C00000"/>
                </a:solidFill>
              </a:rPr>
              <a:t>Порядок проектирования </a:t>
            </a:r>
            <a:endParaRPr lang="en-US" sz="3200" b="1" dirty="0" smtClean="0">
              <a:solidFill>
                <a:srgbClr val="C00000"/>
              </a:solidFill>
            </a:endParaRPr>
          </a:p>
          <a:p>
            <a:pPr lvl="0" algn="ctr"/>
            <a:r>
              <a:rPr lang="ru-RU" sz="3200" b="1" dirty="0" smtClean="0">
                <a:solidFill>
                  <a:srgbClr val="C00000"/>
                </a:solidFill>
              </a:rPr>
              <a:t>по </a:t>
            </a:r>
            <a:r>
              <a:rPr lang="ru-RU" sz="3200" b="1" dirty="0">
                <a:solidFill>
                  <a:srgbClr val="C00000"/>
                </a:solidFill>
              </a:rPr>
              <a:t>Александеру</a:t>
            </a:r>
          </a:p>
        </p:txBody>
      </p:sp>
      <p:sp>
        <p:nvSpPr>
          <p:cNvPr id="3" name="Прямоугольник 2"/>
          <p:cNvSpPr/>
          <p:nvPr/>
        </p:nvSpPr>
        <p:spPr>
          <a:xfrm>
            <a:off x="228600" y="1318659"/>
            <a:ext cx="11286067" cy="3785652"/>
          </a:xfrm>
          <a:prstGeom prst="rect">
            <a:avLst/>
          </a:prstGeom>
        </p:spPr>
        <p:txBody>
          <a:bodyPr wrap="square">
            <a:spAutoFit/>
          </a:bodyPr>
          <a:lstStyle/>
          <a:p>
            <a:pPr marL="457200" indent="-457200">
              <a:buFont typeface="+mj-lt"/>
              <a:buAutoNum type="arabicPeriod"/>
            </a:pPr>
            <a:r>
              <a:rPr lang="ru-RU" sz="2000" dirty="0" smtClean="0">
                <a:solidFill>
                  <a:srgbClr val="0070C0"/>
                </a:solidFill>
              </a:rPr>
              <a:t>Начать </a:t>
            </a:r>
            <a:r>
              <a:rPr lang="ru-RU" sz="2000" dirty="0">
                <a:solidFill>
                  <a:srgbClr val="0070C0"/>
                </a:solidFill>
              </a:rPr>
              <a:t>с концептуального описания всей проблемы в целом, чтобы понять, какие требования в конечном счете должны быть удовлетворены.</a:t>
            </a:r>
          </a:p>
          <a:p>
            <a:pPr marL="457200" indent="-457200">
              <a:buFont typeface="+mj-lt"/>
              <a:buAutoNum type="arabicPeriod"/>
            </a:pPr>
            <a:r>
              <a:rPr lang="ru-RU" sz="2000" dirty="0" smtClean="0">
                <a:solidFill>
                  <a:srgbClr val="0070C0"/>
                </a:solidFill>
              </a:rPr>
              <a:t>Идентифицировать </a:t>
            </a:r>
            <a:r>
              <a:rPr lang="ru-RU" sz="2000" dirty="0">
                <a:solidFill>
                  <a:srgbClr val="0070C0"/>
                </a:solidFill>
              </a:rPr>
              <a:t>шаблоны, которые присутствуют в концептуальном описании проблемы.</a:t>
            </a:r>
          </a:p>
          <a:p>
            <a:pPr marL="457200" indent="-457200">
              <a:buFont typeface="+mj-lt"/>
              <a:buAutoNum type="arabicPeriod"/>
            </a:pPr>
            <a:r>
              <a:rPr lang="ru-RU" sz="2000" dirty="0" smtClean="0">
                <a:solidFill>
                  <a:srgbClr val="0070C0"/>
                </a:solidFill>
              </a:rPr>
              <a:t>Начать </a:t>
            </a:r>
            <a:r>
              <a:rPr lang="ru-RU" sz="2000" dirty="0">
                <a:solidFill>
                  <a:srgbClr val="0070C0"/>
                </a:solidFill>
              </a:rPr>
              <a:t>работу с тех шаблонов, которые создают контекст для остальных.</a:t>
            </a:r>
          </a:p>
          <a:p>
            <a:pPr marL="457200" indent="-457200">
              <a:buFont typeface="+mj-lt"/>
              <a:buAutoNum type="arabicPeriod"/>
            </a:pPr>
            <a:r>
              <a:rPr lang="ru-RU" sz="2000" dirty="0" smtClean="0">
                <a:solidFill>
                  <a:srgbClr val="0070C0"/>
                </a:solidFill>
              </a:rPr>
              <a:t>Применить </a:t>
            </a:r>
            <a:r>
              <a:rPr lang="ru-RU" sz="2000" dirty="0">
                <a:solidFill>
                  <a:srgbClr val="0070C0"/>
                </a:solidFill>
              </a:rPr>
              <a:t>эти шаблоны.</a:t>
            </a:r>
          </a:p>
          <a:p>
            <a:pPr marL="457200" indent="-457200">
              <a:buFont typeface="+mj-lt"/>
              <a:buAutoNum type="arabicPeriod"/>
            </a:pPr>
            <a:r>
              <a:rPr lang="ru-RU" sz="2000" dirty="0" smtClean="0">
                <a:solidFill>
                  <a:srgbClr val="0070C0"/>
                </a:solidFill>
              </a:rPr>
              <a:t>Повторить </a:t>
            </a:r>
            <a:r>
              <a:rPr lang="ru-RU" sz="2000" dirty="0">
                <a:solidFill>
                  <a:srgbClr val="0070C0"/>
                </a:solidFill>
              </a:rPr>
              <a:t>эту процедуру с оставшимися шаблонами, а также с любыми новыми шаблонами, которые, возможно, будут выявлены в процессе проектирования.</a:t>
            </a:r>
          </a:p>
          <a:p>
            <a:pPr marL="457200" indent="-457200">
              <a:buFont typeface="+mj-lt"/>
              <a:buAutoNum type="arabicPeriod"/>
            </a:pPr>
            <a:r>
              <a:rPr lang="ru-RU" sz="2000" dirty="0" smtClean="0">
                <a:solidFill>
                  <a:srgbClr val="0070C0"/>
                </a:solidFill>
              </a:rPr>
              <a:t>Наконец</a:t>
            </a:r>
            <a:r>
              <a:rPr lang="ru-RU" sz="2000" dirty="0">
                <a:solidFill>
                  <a:srgbClr val="0070C0"/>
                </a:solidFill>
              </a:rPr>
              <a:t>, оптимизировать проект и его реализацию в контексте, созданном за счет последовательного применения всех выявленных шаблонов проектирования.</a:t>
            </a:r>
          </a:p>
          <a:p>
            <a:endParaRPr lang="ru-RU" sz="2000" dirty="0">
              <a:solidFill>
                <a:srgbClr val="0070C0"/>
              </a:solidFill>
            </a:endParaRPr>
          </a:p>
          <a:p>
            <a:r>
              <a:rPr lang="ru-RU" sz="2000" dirty="0">
                <a:solidFill>
                  <a:srgbClr val="0070C0"/>
                </a:solidFill>
              </a:rPr>
              <a:t>Цит. по [</a:t>
            </a:r>
            <a:r>
              <a:rPr lang="ru-RU" sz="2000" dirty="0" err="1">
                <a:solidFill>
                  <a:srgbClr val="0070C0"/>
                </a:solidFill>
              </a:rPr>
              <a:t>Design</a:t>
            </a:r>
            <a:r>
              <a:rPr lang="ru-RU" sz="2000" dirty="0">
                <a:solidFill>
                  <a:srgbClr val="0070C0"/>
                </a:solidFill>
              </a:rPr>
              <a:t> </a:t>
            </a:r>
            <a:r>
              <a:rPr lang="ru-RU" sz="2000" dirty="0" err="1">
                <a:solidFill>
                  <a:srgbClr val="0070C0"/>
                </a:solidFill>
              </a:rPr>
              <a:t>Patterns</a:t>
            </a:r>
            <a:r>
              <a:rPr lang="ru-RU" sz="2000" dirty="0">
                <a:solidFill>
                  <a:srgbClr val="0070C0"/>
                </a:solidFill>
              </a:rPr>
              <a:t> </a:t>
            </a:r>
            <a:r>
              <a:rPr lang="ru-RU" sz="2000" dirty="0" err="1">
                <a:solidFill>
                  <a:srgbClr val="0070C0"/>
                </a:solidFill>
              </a:rPr>
              <a:t>Explained</a:t>
            </a:r>
            <a:r>
              <a:rPr lang="ru-RU" sz="2000" dirty="0">
                <a:solidFill>
                  <a:srgbClr val="0070C0"/>
                </a:solidFill>
              </a:rPr>
              <a:t>. A </a:t>
            </a:r>
            <a:r>
              <a:rPr lang="ru-RU" sz="2000" dirty="0" err="1">
                <a:solidFill>
                  <a:srgbClr val="0070C0"/>
                </a:solidFill>
              </a:rPr>
              <a:t>New</a:t>
            </a:r>
            <a:r>
              <a:rPr lang="ru-RU" sz="2000" dirty="0">
                <a:solidFill>
                  <a:srgbClr val="0070C0"/>
                </a:solidFill>
              </a:rPr>
              <a:t> </a:t>
            </a:r>
            <a:r>
              <a:rPr lang="ru-RU" sz="2000" dirty="0" err="1">
                <a:solidFill>
                  <a:srgbClr val="0070C0"/>
                </a:solidFill>
              </a:rPr>
              <a:t>Perspective</a:t>
            </a:r>
            <a:r>
              <a:rPr lang="ru-RU" sz="2000" dirty="0">
                <a:solidFill>
                  <a:srgbClr val="0070C0"/>
                </a:solidFill>
              </a:rPr>
              <a:t> </a:t>
            </a:r>
            <a:r>
              <a:rPr lang="ru-RU" sz="2000" dirty="0" err="1">
                <a:solidFill>
                  <a:srgbClr val="0070C0"/>
                </a:solidFill>
              </a:rPr>
              <a:t>on</a:t>
            </a:r>
            <a:r>
              <a:rPr lang="ru-RU" sz="2000" dirty="0">
                <a:solidFill>
                  <a:srgbClr val="0070C0"/>
                </a:solidFill>
              </a:rPr>
              <a:t> </a:t>
            </a:r>
            <a:r>
              <a:rPr lang="ru-RU" sz="2000" dirty="0" err="1">
                <a:solidFill>
                  <a:srgbClr val="0070C0"/>
                </a:solidFill>
              </a:rPr>
              <a:t>Object-Oriented</a:t>
            </a:r>
            <a:r>
              <a:rPr lang="ru-RU" sz="2000" dirty="0">
                <a:solidFill>
                  <a:srgbClr val="0070C0"/>
                </a:solidFill>
              </a:rPr>
              <a:t> </a:t>
            </a:r>
            <a:r>
              <a:rPr lang="ru-RU" sz="2000" dirty="0" err="1">
                <a:solidFill>
                  <a:srgbClr val="0070C0"/>
                </a:solidFill>
              </a:rPr>
              <a:t>Design</a:t>
            </a:r>
            <a:r>
              <a:rPr lang="ru-RU" sz="2000" dirty="0">
                <a:solidFill>
                  <a:srgbClr val="0070C0"/>
                </a:solidFill>
              </a:rPr>
              <a:t> (2nd </a:t>
            </a:r>
            <a:r>
              <a:rPr lang="ru-RU" sz="2000" dirty="0" err="1">
                <a:solidFill>
                  <a:srgbClr val="0070C0"/>
                </a:solidFill>
              </a:rPr>
              <a:t>Edition</a:t>
            </a:r>
            <a:r>
              <a:rPr lang="ru-RU" sz="2000" dirty="0">
                <a:solidFill>
                  <a:srgbClr val="0070C0"/>
                </a:solidFill>
              </a:rPr>
              <a:t>) </a:t>
            </a:r>
            <a:r>
              <a:rPr lang="ru-RU" sz="2000" dirty="0" err="1">
                <a:solidFill>
                  <a:srgbClr val="0070C0"/>
                </a:solidFill>
              </a:rPr>
              <a:t>by</a:t>
            </a:r>
            <a:r>
              <a:rPr lang="ru-RU" sz="2000" dirty="0">
                <a:solidFill>
                  <a:srgbClr val="0070C0"/>
                </a:solidFill>
              </a:rPr>
              <a:t> </a:t>
            </a:r>
            <a:r>
              <a:rPr lang="ru-RU" sz="2000" dirty="0" err="1">
                <a:solidFill>
                  <a:srgbClr val="0070C0"/>
                </a:solidFill>
              </a:rPr>
              <a:t>Alan</a:t>
            </a:r>
            <a:r>
              <a:rPr lang="ru-RU" sz="2000" dirty="0">
                <a:solidFill>
                  <a:srgbClr val="0070C0"/>
                </a:solidFill>
              </a:rPr>
              <a:t> </a:t>
            </a:r>
            <a:r>
              <a:rPr lang="ru-RU" sz="2000" dirty="0" err="1">
                <a:solidFill>
                  <a:srgbClr val="0070C0"/>
                </a:solidFill>
              </a:rPr>
              <a:t>Shalloway</a:t>
            </a:r>
            <a:r>
              <a:rPr lang="ru-RU" sz="2000" dirty="0">
                <a:solidFill>
                  <a:srgbClr val="0070C0"/>
                </a:solidFill>
              </a:rPr>
              <a:t> </a:t>
            </a:r>
            <a:r>
              <a:rPr lang="ru-RU" sz="2000" dirty="0" err="1">
                <a:solidFill>
                  <a:srgbClr val="0070C0"/>
                </a:solidFill>
              </a:rPr>
              <a:t>and</a:t>
            </a:r>
            <a:r>
              <a:rPr lang="ru-RU" sz="2000" dirty="0">
                <a:solidFill>
                  <a:srgbClr val="0070C0"/>
                </a:solidFill>
              </a:rPr>
              <a:t> </a:t>
            </a:r>
            <a:r>
              <a:rPr lang="ru-RU" sz="2000" dirty="0" err="1">
                <a:solidFill>
                  <a:srgbClr val="0070C0"/>
                </a:solidFill>
              </a:rPr>
              <a:t>James</a:t>
            </a:r>
            <a:r>
              <a:rPr lang="ru-RU" sz="2000" dirty="0">
                <a:solidFill>
                  <a:srgbClr val="0070C0"/>
                </a:solidFill>
              </a:rPr>
              <a:t> R. </a:t>
            </a:r>
            <a:r>
              <a:rPr lang="ru-RU" sz="2000" dirty="0" err="1">
                <a:solidFill>
                  <a:srgbClr val="0070C0"/>
                </a:solidFill>
              </a:rPr>
              <a:t>Trott</a:t>
            </a:r>
            <a:r>
              <a:rPr lang="ru-RU" sz="2000" dirty="0">
                <a:solidFill>
                  <a:srgbClr val="0070C0"/>
                </a:solidFill>
              </a:rPr>
              <a:t>].</a:t>
            </a:r>
          </a:p>
        </p:txBody>
      </p:sp>
    </p:spTree>
    <p:extLst>
      <p:ext uri="{BB962C8B-B14F-4D97-AF65-F5344CB8AC3E}">
        <p14:creationId xmlns:p14="http://schemas.microsoft.com/office/powerpoint/2010/main" val="6927912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704121" y="98105"/>
            <a:ext cx="5312857" cy="1077218"/>
          </a:xfrm>
          <a:prstGeom prst="rect">
            <a:avLst/>
          </a:prstGeom>
        </p:spPr>
        <p:txBody>
          <a:bodyPr wrap="square">
            <a:spAutoFit/>
          </a:bodyPr>
          <a:lstStyle/>
          <a:p>
            <a:pPr lvl="0" algn="ctr"/>
            <a:r>
              <a:rPr lang="ru-RU" sz="3200" b="1" dirty="0">
                <a:solidFill>
                  <a:srgbClr val="C00000"/>
                </a:solidFill>
              </a:rPr>
              <a:t>Примеры шаблонов </a:t>
            </a:r>
            <a:endParaRPr lang="en-US" sz="3200" b="1" dirty="0" smtClean="0">
              <a:solidFill>
                <a:srgbClr val="C00000"/>
              </a:solidFill>
            </a:endParaRPr>
          </a:p>
          <a:p>
            <a:pPr lvl="0" algn="ctr"/>
            <a:r>
              <a:rPr lang="ru-RU" sz="3200" b="1" dirty="0" smtClean="0">
                <a:solidFill>
                  <a:srgbClr val="C00000"/>
                </a:solidFill>
              </a:rPr>
              <a:t>Кристофера </a:t>
            </a:r>
            <a:r>
              <a:rPr lang="ru-RU" sz="3200" b="1" dirty="0">
                <a:solidFill>
                  <a:srgbClr val="C00000"/>
                </a:solidFill>
              </a:rPr>
              <a:t>Александера </a:t>
            </a:r>
          </a:p>
        </p:txBody>
      </p:sp>
      <p:sp>
        <p:nvSpPr>
          <p:cNvPr id="3" name="Прямоугольник 2"/>
          <p:cNvSpPr/>
          <p:nvPr/>
        </p:nvSpPr>
        <p:spPr>
          <a:xfrm>
            <a:off x="188318" y="1486385"/>
            <a:ext cx="11315059" cy="2862322"/>
          </a:xfrm>
          <a:prstGeom prst="rect">
            <a:avLst/>
          </a:prstGeom>
        </p:spPr>
        <p:txBody>
          <a:bodyPr wrap="square">
            <a:spAutoFit/>
          </a:bodyPr>
          <a:lstStyle/>
          <a:p>
            <a:pPr indent="457200"/>
            <a:r>
              <a:rPr lang="ru-RU" sz="2000" dirty="0">
                <a:solidFill>
                  <a:srgbClr val="0070C0"/>
                </a:solidFill>
              </a:rPr>
              <a:t>Александер предложил набор из 230 связанных между собой шаблонов, образующих сложную многоуровневую систему.</a:t>
            </a:r>
          </a:p>
          <a:p>
            <a:pPr indent="457200"/>
            <a:r>
              <a:rPr lang="ru-RU" sz="2000" dirty="0">
                <a:solidFill>
                  <a:srgbClr val="0070C0"/>
                </a:solidFill>
              </a:rPr>
              <a:t>Иначе говоря, объекты архитектуры моделируются как открытые  многосвязные самоорганизующиеся системы, в которых решения по каждому шаблону зависят от решений по связанным с ним шаблонам высшего и низшего уровней. </a:t>
            </a:r>
          </a:p>
          <a:p>
            <a:pPr indent="457200"/>
            <a:r>
              <a:rPr lang="ru-RU" sz="2000" dirty="0">
                <a:solidFill>
                  <a:srgbClr val="0070C0"/>
                </a:solidFill>
              </a:rPr>
              <a:t>В программировании, как вы увидите дальше,  шаблоны сравнительно немногочисленны, мало связаны между собой и обычно никак не влияют друг на друга.</a:t>
            </a:r>
          </a:p>
          <a:p>
            <a:r>
              <a:rPr lang="ru-RU" sz="2000" u="sng" dirty="0">
                <a:solidFill>
                  <a:srgbClr val="0070C0"/>
                </a:solidFill>
              </a:rPr>
              <a:t>Замечание</a:t>
            </a:r>
            <a:r>
              <a:rPr lang="ru-RU" sz="2000" dirty="0">
                <a:solidFill>
                  <a:srgbClr val="0070C0"/>
                </a:solidFill>
              </a:rPr>
              <a:t>: Некоторые авторы утверждают, что программистскими шаблонами нельзя покрыть всю программу или схему баз данных.</a:t>
            </a:r>
          </a:p>
        </p:txBody>
      </p:sp>
    </p:spTree>
    <p:extLst>
      <p:ext uri="{BB962C8B-B14F-4D97-AF65-F5344CB8AC3E}">
        <p14:creationId xmlns:p14="http://schemas.microsoft.com/office/powerpoint/2010/main" val="3773165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419338" y="448162"/>
            <a:ext cx="7019012" cy="584775"/>
          </a:xfrm>
          <a:prstGeom prst="rect">
            <a:avLst/>
          </a:prstGeom>
        </p:spPr>
        <p:txBody>
          <a:bodyPr wrap="square">
            <a:spAutoFit/>
          </a:bodyPr>
          <a:lstStyle/>
          <a:p>
            <a:pPr lvl="0" algn="ctr"/>
            <a:r>
              <a:rPr lang="ru-RU" sz="3200" b="1" dirty="0">
                <a:solidFill>
                  <a:srgbClr val="C00000"/>
                </a:solidFill>
              </a:rPr>
              <a:t>Шаблон “</a:t>
            </a:r>
            <a:r>
              <a:rPr lang="en-US" sz="3200" b="1" dirty="0">
                <a:solidFill>
                  <a:srgbClr val="C00000"/>
                </a:solidFill>
              </a:rPr>
              <a:t>T-</a:t>
            </a:r>
            <a:r>
              <a:rPr lang="ru-RU" sz="3200" b="1" dirty="0">
                <a:solidFill>
                  <a:srgbClr val="C00000"/>
                </a:solidFill>
              </a:rPr>
              <a:t>образное примыкание”</a:t>
            </a:r>
          </a:p>
        </p:txBody>
      </p:sp>
      <p:pic>
        <p:nvPicPr>
          <p:cNvPr id="3" name="Рисунок 2"/>
          <p:cNvPicPr>
            <a:picLocks noChangeAspect="1"/>
          </p:cNvPicPr>
          <p:nvPr/>
        </p:nvPicPr>
        <p:blipFill>
          <a:blip r:embed="rId3"/>
          <a:stretch>
            <a:fillRect/>
          </a:stretch>
        </p:blipFill>
        <p:spPr>
          <a:xfrm>
            <a:off x="975528" y="1301724"/>
            <a:ext cx="8425402" cy="1780186"/>
          </a:xfrm>
          <a:prstGeom prst="rect">
            <a:avLst/>
          </a:prstGeom>
        </p:spPr>
      </p:pic>
      <p:pic>
        <p:nvPicPr>
          <p:cNvPr id="5" name="Рисунок 4"/>
          <p:cNvPicPr>
            <a:picLocks noChangeAspect="1"/>
          </p:cNvPicPr>
          <p:nvPr/>
        </p:nvPicPr>
        <p:blipFill>
          <a:blip r:embed="rId4"/>
          <a:stretch>
            <a:fillRect/>
          </a:stretch>
        </p:blipFill>
        <p:spPr>
          <a:xfrm>
            <a:off x="975528" y="3307687"/>
            <a:ext cx="5577379" cy="3037396"/>
          </a:xfrm>
          <a:prstGeom prst="rect">
            <a:avLst/>
          </a:prstGeom>
        </p:spPr>
      </p:pic>
      <p:pic>
        <p:nvPicPr>
          <p:cNvPr id="6" name="Рисунок 5"/>
          <p:cNvPicPr>
            <a:picLocks noChangeAspect="1"/>
          </p:cNvPicPr>
          <p:nvPr/>
        </p:nvPicPr>
        <p:blipFill>
          <a:blip r:embed="rId5"/>
          <a:stretch>
            <a:fillRect/>
          </a:stretch>
        </p:blipFill>
        <p:spPr>
          <a:xfrm>
            <a:off x="6827161" y="3496427"/>
            <a:ext cx="4145639" cy="1188823"/>
          </a:xfrm>
          <a:prstGeom prst="rect">
            <a:avLst/>
          </a:prstGeom>
        </p:spPr>
      </p:pic>
    </p:spTree>
    <p:extLst>
      <p:ext uri="{BB962C8B-B14F-4D97-AF65-F5344CB8AC3E}">
        <p14:creationId xmlns:p14="http://schemas.microsoft.com/office/powerpoint/2010/main" val="2595908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172863" y="400654"/>
            <a:ext cx="6280103" cy="584775"/>
          </a:xfrm>
          <a:prstGeom prst="rect">
            <a:avLst/>
          </a:prstGeom>
        </p:spPr>
        <p:txBody>
          <a:bodyPr wrap="square">
            <a:spAutoFit/>
          </a:bodyPr>
          <a:lstStyle/>
          <a:p>
            <a:pPr lvl="0" algn="r"/>
            <a:r>
              <a:rPr lang="ru-RU" sz="3200" b="1" dirty="0">
                <a:solidFill>
                  <a:srgbClr val="C00000"/>
                </a:solidFill>
              </a:rPr>
              <a:t>Дом для небольшой семьи 1/2</a:t>
            </a:r>
          </a:p>
        </p:txBody>
      </p:sp>
      <p:pic>
        <p:nvPicPr>
          <p:cNvPr id="3" name="Рисунок 2"/>
          <p:cNvPicPr>
            <a:picLocks noChangeAspect="1"/>
          </p:cNvPicPr>
          <p:nvPr/>
        </p:nvPicPr>
        <p:blipFill>
          <a:blip r:embed="rId3"/>
          <a:stretch>
            <a:fillRect/>
          </a:stretch>
        </p:blipFill>
        <p:spPr>
          <a:xfrm>
            <a:off x="1172863" y="1067508"/>
            <a:ext cx="8635285" cy="5750981"/>
          </a:xfrm>
          <a:prstGeom prst="rect">
            <a:avLst/>
          </a:prstGeom>
        </p:spPr>
      </p:pic>
    </p:spTree>
    <p:extLst>
      <p:ext uri="{BB962C8B-B14F-4D97-AF65-F5344CB8AC3E}">
        <p14:creationId xmlns:p14="http://schemas.microsoft.com/office/powerpoint/2010/main" val="14550576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112373" y="193758"/>
            <a:ext cx="6686503" cy="584775"/>
          </a:xfrm>
          <a:prstGeom prst="rect">
            <a:avLst/>
          </a:prstGeom>
        </p:spPr>
        <p:txBody>
          <a:bodyPr wrap="square">
            <a:spAutoFit/>
          </a:bodyPr>
          <a:lstStyle/>
          <a:p>
            <a:pPr lvl="0" algn="ctr"/>
            <a:r>
              <a:rPr lang="ru-RU" sz="3200" b="1" dirty="0">
                <a:solidFill>
                  <a:srgbClr val="C00000"/>
                </a:solidFill>
              </a:rPr>
              <a:t>Дом для небольшой семьи 2/2</a:t>
            </a:r>
          </a:p>
        </p:txBody>
      </p:sp>
      <p:pic>
        <p:nvPicPr>
          <p:cNvPr id="3" name="Рисунок 2"/>
          <p:cNvPicPr>
            <a:picLocks noChangeAspect="1"/>
          </p:cNvPicPr>
          <p:nvPr/>
        </p:nvPicPr>
        <p:blipFill>
          <a:blip r:embed="rId3"/>
          <a:stretch>
            <a:fillRect/>
          </a:stretch>
        </p:blipFill>
        <p:spPr>
          <a:xfrm>
            <a:off x="623707" y="1119636"/>
            <a:ext cx="8245879" cy="1278001"/>
          </a:xfrm>
          <a:prstGeom prst="rect">
            <a:avLst/>
          </a:prstGeom>
        </p:spPr>
      </p:pic>
      <p:pic>
        <p:nvPicPr>
          <p:cNvPr id="5" name="Рисунок 4"/>
          <p:cNvPicPr>
            <a:picLocks noChangeAspect="1"/>
          </p:cNvPicPr>
          <p:nvPr/>
        </p:nvPicPr>
        <p:blipFill>
          <a:blip r:embed="rId4"/>
          <a:stretch>
            <a:fillRect/>
          </a:stretch>
        </p:blipFill>
        <p:spPr>
          <a:xfrm>
            <a:off x="623707" y="2590921"/>
            <a:ext cx="5204691" cy="2077823"/>
          </a:xfrm>
          <a:prstGeom prst="rect">
            <a:avLst/>
          </a:prstGeom>
        </p:spPr>
      </p:pic>
      <p:pic>
        <p:nvPicPr>
          <p:cNvPr id="6" name="Рисунок 5"/>
          <p:cNvPicPr>
            <a:picLocks noChangeAspect="1"/>
          </p:cNvPicPr>
          <p:nvPr/>
        </p:nvPicPr>
        <p:blipFill>
          <a:blip r:embed="rId5"/>
          <a:stretch>
            <a:fillRect/>
          </a:stretch>
        </p:blipFill>
        <p:spPr>
          <a:xfrm>
            <a:off x="623707" y="4837347"/>
            <a:ext cx="8821677" cy="1902117"/>
          </a:xfrm>
          <a:prstGeom prst="rect">
            <a:avLst/>
          </a:prstGeom>
        </p:spPr>
      </p:pic>
    </p:spTree>
    <p:extLst>
      <p:ext uri="{BB962C8B-B14F-4D97-AF65-F5344CB8AC3E}">
        <p14:creationId xmlns:p14="http://schemas.microsoft.com/office/powerpoint/2010/main" val="2647813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869759" y="-38411"/>
            <a:ext cx="7232072" cy="1077218"/>
          </a:xfrm>
          <a:prstGeom prst="rect">
            <a:avLst/>
          </a:prstGeom>
        </p:spPr>
        <p:txBody>
          <a:bodyPr wrap="square">
            <a:spAutoFit/>
          </a:bodyPr>
          <a:lstStyle/>
          <a:p>
            <a:pPr lvl="0" algn="ctr"/>
            <a:r>
              <a:rPr lang="ru-RU" sz="3200" b="1" dirty="0">
                <a:solidFill>
                  <a:srgbClr val="C00000"/>
                </a:solidFill>
              </a:rPr>
              <a:t>Чем отличаются шаблоны Александера?</a:t>
            </a:r>
          </a:p>
        </p:txBody>
      </p:sp>
      <p:sp>
        <p:nvSpPr>
          <p:cNvPr id="3" name="Прямоугольник 2"/>
          <p:cNvSpPr/>
          <p:nvPr/>
        </p:nvSpPr>
        <p:spPr>
          <a:xfrm>
            <a:off x="228600" y="966985"/>
            <a:ext cx="10261600" cy="5940088"/>
          </a:xfrm>
          <a:prstGeom prst="rect">
            <a:avLst/>
          </a:prstGeom>
        </p:spPr>
        <p:txBody>
          <a:bodyPr wrap="square">
            <a:spAutoFit/>
          </a:bodyPr>
          <a:lstStyle/>
          <a:p>
            <a:pPr indent="457200"/>
            <a:r>
              <a:rPr lang="ru-RU" sz="2000" dirty="0">
                <a:solidFill>
                  <a:srgbClr val="0070C0"/>
                </a:solidFill>
              </a:rPr>
              <a:t>Шаблон по Александеру это открытая система со следующими свойствами:</a:t>
            </a:r>
          </a:p>
          <a:p>
            <a:pPr marL="285750" indent="-285750">
              <a:buFont typeface="Arial" panose="020B0604020202020204" pitchFamily="34" charset="0"/>
              <a:buChar char="•"/>
            </a:pPr>
            <a:r>
              <a:rPr lang="ru-RU" sz="2000" dirty="0">
                <a:solidFill>
                  <a:srgbClr val="0070C0"/>
                </a:solidFill>
              </a:rPr>
              <a:t>определяет рекомендации по решению проблемы, обычно частной; как правило общность рекомендаций достигается за счёт использования нечёткой терминологии (в шаблоне выше “небольшая семья”, “самая большая общая зона” и др.), вариативности и возможности модификации самого шаблона;</a:t>
            </a:r>
          </a:p>
          <a:p>
            <a:pPr marL="285750" indent="-285750">
              <a:buFont typeface="Arial" panose="020B0604020202020204" pitchFamily="34" charset="0"/>
              <a:buChar char="•"/>
            </a:pPr>
            <a:r>
              <a:rPr lang="ru-RU" sz="2000" dirty="0">
                <a:solidFill>
                  <a:srgbClr val="0070C0"/>
                </a:solidFill>
              </a:rPr>
              <a:t>взаимодействует с некоторыми другими шаблонами как своего уровня, как и верхнего и нижнего уровней, если такие существуют и если они связаны с этим шаблоном; как сказано выше, может вмещать шаблоны более низкого уровня, сосуществовать с шаблонами своего уровня, вмещаться в некоторые шаблоны более высокого уровня;</a:t>
            </a:r>
          </a:p>
          <a:p>
            <a:pPr marL="285750" indent="-285750">
              <a:buFont typeface="Arial" panose="020B0604020202020204" pitchFamily="34" charset="0"/>
              <a:buChar char="•"/>
            </a:pPr>
            <a:r>
              <a:rPr lang="ru-RU" sz="2000" dirty="0">
                <a:solidFill>
                  <a:srgbClr val="0070C0"/>
                </a:solidFill>
              </a:rPr>
              <a:t>шаблон высшего уровня задаёт контекст для вложенных в него шаблонов нижних уровней;</a:t>
            </a:r>
          </a:p>
          <a:p>
            <a:pPr marL="285750" indent="-285750">
              <a:buFont typeface="Arial" panose="020B0604020202020204" pitchFamily="34" charset="0"/>
              <a:buChar char="•"/>
            </a:pPr>
            <a:r>
              <a:rPr lang="ru-RU" sz="2000" dirty="0">
                <a:solidFill>
                  <a:srgbClr val="0070C0"/>
                </a:solidFill>
              </a:rPr>
              <a:t>на каждом этапе применения шаблонов достраивается концептуальная система;</a:t>
            </a:r>
          </a:p>
          <a:p>
            <a:pPr marL="285750" indent="-285750">
              <a:buFont typeface="Arial" panose="020B0604020202020204" pitchFamily="34" charset="0"/>
              <a:buChar char="•"/>
            </a:pPr>
            <a:r>
              <a:rPr lang="ru-RU" sz="2000" dirty="0">
                <a:solidFill>
                  <a:srgbClr val="0070C0"/>
                </a:solidFill>
              </a:rPr>
              <a:t>учитывается прагматика как системы шаблонов в целом, так и отдельных её компонентов; прагматика определяется физическими и социальными взаимодействиями, необходимыми для решения проблемы заданной в шаблоне;</a:t>
            </a:r>
          </a:p>
          <a:p>
            <a:pPr indent="457200"/>
            <a:r>
              <a:rPr lang="ru-RU" sz="2000" dirty="0">
                <a:solidFill>
                  <a:srgbClr val="0070C0"/>
                </a:solidFill>
              </a:rPr>
              <a:t>     </a:t>
            </a:r>
          </a:p>
          <a:p>
            <a:r>
              <a:rPr lang="ru-RU" sz="2000" u="sng" dirty="0">
                <a:solidFill>
                  <a:srgbClr val="0070C0"/>
                </a:solidFill>
              </a:rPr>
              <a:t>Важно</a:t>
            </a:r>
            <a:r>
              <a:rPr lang="ru-RU" sz="2000" dirty="0">
                <a:solidFill>
                  <a:srgbClr val="0070C0"/>
                </a:solidFill>
              </a:rPr>
              <a:t>: система шаблонов по Александеру многоаспектна, многоуровнева, адаптивна, способна к самоорганизации! Шаблоны могут взаимодействовать между собой.</a:t>
            </a:r>
          </a:p>
          <a:p>
            <a:pPr indent="457200"/>
            <a:r>
              <a:rPr lang="ru-RU" sz="2000" dirty="0">
                <a:solidFill>
                  <a:srgbClr val="0070C0"/>
                </a:solidFill>
              </a:rPr>
              <a:t>А как в программировании?</a:t>
            </a:r>
          </a:p>
        </p:txBody>
      </p:sp>
    </p:spTree>
    <p:extLst>
      <p:ext uri="{BB962C8B-B14F-4D97-AF65-F5344CB8AC3E}">
        <p14:creationId xmlns:p14="http://schemas.microsoft.com/office/powerpoint/2010/main" val="5813156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925176" y="-9575"/>
            <a:ext cx="5680363" cy="1077218"/>
          </a:xfrm>
          <a:prstGeom prst="rect">
            <a:avLst/>
          </a:prstGeom>
        </p:spPr>
        <p:txBody>
          <a:bodyPr wrap="square">
            <a:spAutoFit/>
          </a:bodyPr>
          <a:lstStyle/>
          <a:p>
            <a:pPr lvl="0" algn="ctr"/>
            <a:r>
              <a:rPr lang="ru-RU" sz="3200" b="1" dirty="0">
                <a:solidFill>
                  <a:srgbClr val="C00000"/>
                </a:solidFill>
              </a:rPr>
              <a:t>Элементы семантики </a:t>
            </a:r>
            <a:r>
              <a:rPr lang="ru-RU" sz="3200" b="1" dirty="0" smtClean="0">
                <a:solidFill>
                  <a:srgbClr val="C00000"/>
                </a:solidFill>
              </a:rPr>
              <a:t>- </a:t>
            </a:r>
            <a:r>
              <a:rPr lang="ru-RU" sz="3200" b="1" dirty="0">
                <a:solidFill>
                  <a:srgbClr val="C00000"/>
                </a:solidFill>
              </a:rPr>
              <a:t>смыслы</a:t>
            </a:r>
          </a:p>
        </p:txBody>
      </p:sp>
      <p:sp>
        <p:nvSpPr>
          <p:cNvPr id="6" name="Прямоугольник 5"/>
          <p:cNvSpPr/>
          <p:nvPr/>
        </p:nvSpPr>
        <p:spPr>
          <a:xfrm>
            <a:off x="163689" y="1011126"/>
            <a:ext cx="11637818" cy="5950347"/>
          </a:xfrm>
          <a:prstGeom prst="rect">
            <a:avLst/>
          </a:prstGeom>
        </p:spPr>
        <p:txBody>
          <a:bodyPr wrap="square">
            <a:spAutoFit/>
          </a:bodyPr>
          <a:lstStyle/>
          <a:p>
            <a:pPr indent="457200"/>
            <a:r>
              <a:rPr lang="ru-RU" sz="2000" dirty="0">
                <a:solidFill>
                  <a:srgbClr val="0070C0"/>
                </a:solidFill>
              </a:rPr>
              <a:t>Будем называть смыслами данных (сокращенно – смыслами) любые фрагменты семантики, которые могут быть выделены, запомнены и использованы при интерпретации данных. </a:t>
            </a:r>
            <a:endParaRPr lang="en-US" sz="2000" dirty="0">
              <a:solidFill>
                <a:srgbClr val="0070C0"/>
              </a:solidFill>
            </a:endParaRPr>
          </a:p>
          <a:p>
            <a:pPr indent="457200"/>
            <a:r>
              <a:rPr lang="ru-RU" sz="2000" dirty="0">
                <a:solidFill>
                  <a:srgbClr val="0070C0"/>
                </a:solidFill>
              </a:rPr>
              <a:t>Смысл характеризуется интерпретатором смысла, местом нахождения, событиями, вызывающими активность, местом или способом прикрепления, особенностями активизации и сценарием реализации. Роль интерпретатора, который распознает существование смысла и реализует его, может играть человек (пример такого смысла – комментарий в тексте программы при обычном его использовании), программа (пример – неявные преобразования типов), человек и программа (например, тройки RDF, ограничения целостности в базах данных или документирующий комментарий в </a:t>
            </a:r>
            <a:r>
              <a:rPr lang="ru-RU" sz="2000" dirty="0" err="1">
                <a:solidFill>
                  <a:srgbClr val="0070C0"/>
                </a:solidFill>
              </a:rPr>
              <a:t>Java</a:t>
            </a:r>
            <a:r>
              <a:rPr lang="ru-RU" sz="2000" dirty="0">
                <a:solidFill>
                  <a:srgbClr val="0070C0"/>
                </a:solidFill>
              </a:rPr>
              <a:t>).</a:t>
            </a:r>
            <a:endParaRPr lang="en-US" sz="2000" dirty="0">
              <a:solidFill>
                <a:srgbClr val="0070C0"/>
              </a:solidFill>
            </a:endParaRPr>
          </a:p>
          <a:p>
            <a:pPr indent="457200">
              <a:lnSpc>
                <a:spcPct val="107000"/>
              </a:lnSpc>
              <a:spcAft>
                <a:spcPts val="800"/>
              </a:spcAft>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Среди смыслов, которые могут храниться и интерпретироваться в базе выделим следующие три:</a:t>
            </a:r>
          </a:p>
          <a:p>
            <a:pPr marL="285750" lvl="0" indent="-285750">
              <a:lnSpc>
                <a:spcPct val="107000"/>
              </a:lnSpc>
              <a:buFont typeface="Arial" panose="020B0604020202020204" pitchFamily="34" charset="0"/>
              <a:buChar char="•"/>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смыслы, внесение которых в базу уже предусмотрено используемыми языками или СУБД – декларативные ограничения целостности;</a:t>
            </a:r>
          </a:p>
          <a:p>
            <a:pPr marL="285750" lvl="0" indent="-285750">
              <a:lnSpc>
                <a:spcPct val="107000"/>
              </a:lnSpc>
              <a:buFont typeface="Arial" panose="020B0604020202020204" pitchFamily="34" charset="0"/>
              <a:buChar char="•"/>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процедурные ограничения целостности;</a:t>
            </a:r>
          </a:p>
          <a:p>
            <a:pPr marL="285750" lvl="0" indent="-285750">
              <a:lnSpc>
                <a:spcPct val="107000"/>
              </a:lnSpc>
              <a:buFont typeface="Arial" panose="020B0604020202020204" pitchFamily="34" charset="0"/>
              <a:buChar char="•"/>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метаданные процедурной части информационной системы;</a:t>
            </a:r>
          </a:p>
          <a:p>
            <a:pPr lvl="0" indent="457200">
              <a:lnSpc>
                <a:spcPct val="107000"/>
              </a:lnSpc>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Существуют смыслы, которые могут быть записаны, но не реализованы в базе данных, например, смыслы, используемые в интерфейсах пользователя или связанные со сценариями, реализуемыми вне базы данных).</a:t>
            </a:r>
          </a:p>
          <a:p>
            <a:pPr indent="457200">
              <a:lnSpc>
                <a:spcPct val="107000"/>
              </a:lnSpc>
              <a:spcAft>
                <a:spcPts val="800"/>
              </a:spcAft>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Нетрадиционные смыслы могут быть внесены пользователем. Обычно они  или игнорируются в базе или  реализуются самим разработчиком.</a:t>
            </a:r>
            <a:endParaRPr lang="ru-RU" sz="2000" dirty="0">
              <a:solidFill>
                <a:srgbClr val="0070C0"/>
              </a:solidFill>
            </a:endParaRPr>
          </a:p>
        </p:txBody>
      </p:sp>
    </p:spTree>
    <p:extLst>
      <p:ext uri="{BB962C8B-B14F-4D97-AF65-F5344CB8AC3E}">
        <p14:creationId xmlns:p14="http://schemas.microsoft.com/office/powerpoint/2010/main" val="17829868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313009" y="117065"/>
            <a:ext cx="7481454" cy="1077218"/>
          </a:xfrm>
          <a:prstGeom prst="rect">
            <a:avLst/>
          </a:prstGeom>
        </p:spPr>
        <p:txBody>
          <a:bodyPr wrap="square">
            <a:spAutoFit/>
          </a:bodyPr>
          <a:lstStyle/>
          <a:p>
            <a:pPr lvl="0" algn="ctr"/>
            <a:r>
              <a:rPr lang="ru-RU" sz="3200" b="1" dirty="0">
                <a:solidFill>
                  <a:srgbClr val="C00000"/>
                </a:solidFill>
              </a:rPr>
              <a:t>Элементы семантики реализуемые СУБД</a:t>
            </a:r>
          </a:p>
        </p:txBody>
      </p:sp>
      <p:sp>
        <p:nvSpPr>
          <p:cNvPr id="3" name="Прямоугольник 2"/>
          <p:cNvSpPr/>
          <p:nvPr/>
        </p:nvSpPr>
        <p:spPr>
          <a:xfrm>
            <a:off x="313009" y="1610817"/>
            <a:ext cx="10668000" cy="3812326"/>
          </a:xfrm>
          <a:prstGeom prst="rect">
            <a:avLst/>
          </a:prstGeom>
        </p:spPr>
        <p:txBody>
          <a:bodyPr wrap="square">
            <a:spAutoFit/>
          </a:bodyPr>
          <a:lstStyle/>
          <a:p>
            <a:pPr indent="457200">
              <a:lnSpc>
                <a:spcPct val="107000"/>
              </a:lnSpc>
              <a:spcAft>
                <a:spcPts val="800"/>
              </a:spcAft>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В табличных базах данных элементы семантики это: </a:t>
            </a:r>
          </a:p>
          <a:p>
            <a:pPr marL="285750" lvl="0" indent="-285750">
              <a:lnSpc>
                <a:spcPct val="107000"/>
              </a:lnSpc>
              <a:buFont typeface="Arial" panose="020B0604020202020204" pitchFamily="34" charset="0"/>
              <a:buChar char="•"/>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метаданные схемы базы (например, в SQL это свойства хранимых таблиц и представлений, типы данных, декларативные ограничения целостности (обычно это уникальные первичные и внешние ключи, неуникальные ключи, альтернативные и суррогатные ключи, ограничения типа </a:t>
            </a:r>
            <a:r>
              <a:rPr lang="en-US"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check</a:t>
            </a: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a:t>
            </a:r>
          </a:p>
          <a:p>
            <a:pPr marL="285750" indent="-285750">
              <a:lnSpc>
                <a:spcPct val="107000"/>
              </a:lnSpc>
              <a:spcAft>
                <a:spcPts val="800"/>
              </a:spcAft>
              <a:buFont typeface="Arial" panose="020B0604020202020204" pitchFamily="34" charset="0"/>
              <a:buChar char="•"/>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процедурные ограничения целостности.</a:t>
            </a:r>
          </a:p>
          <a:p>
            <a:pPr indent="457200">
              <a:spcAft>
                <a:spcPts val="800"/>
              </a:spcAft>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Элементы семантики, интерпретируемые программой, должны быть активны во время исполнения программы. В общем случае смыслы в базах данных это вид данных, прикрепленных к другим данным и отличающийся от обычных пассивных данных своей активностью, то есть способностью инициировать работу некоторого программного или человеко-программного интерпретатора смысла.</a:t>
            </a:r>
            <a:endParaRPr lang="ru-RU" sz="2000" dirty="0">
              <a:solidFill>
                <a:srgbClr val="0070C0"/>
              </a:solidFill>
            </a:endParaRPr>
          </a:p>
        </p:txBody>
      </p:sp>
    </p:spTree>
    <p:extLst>
      <p:ext uri="{BB962C8B-B14F-4D97-AF65-F5344CB8AC3E}">
        <p14:creationId xmlns:p14="http://schemas.microsoft.com/office/powerpoint/2010/main" val="8013646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546160" y="0"/>
            <a:ext cx="7037485" cy="1077218"/>
          </a:xfrm>
          <a:prstGeom prst="rect">
            <a:avLst/>
          </a:prstGeom>
        </p:spPr>
        <p:txBody>
          <a:bodyPr wrap="square">
            <a:spAutoFit/>
          </a:bodyPr>
          <a:lstStyle/>
          <a:p>
            <a:pPr lvl="0" algn="ctr"/>
            <a:r>
              <a:rPr lang="ru-RU" sz="3200" b="1" dirty="0">
                <a:solidFill>
                  <a:srgbClr val="C00000"/>
                </a:solidFill>
              </a:rPr>
              <a:t>Основания для классификации смыслов вводимых разработчиком</a:t>
            </a:r>
          </a:p>
        </p:txBody>
      </p:sp>
      <p:sp>
        <p:nvSpPr>
          <p:cNvPr id="3" name="Прямоугольник 2"/>
          <p:cNvSpPr/>
          <p:nvPr/>
        </p:nvSpPr>
        <p:spPr>
          <a:xfrm>
            <a:off x="228600" y="1190858"/>
            <a:ext cx="10963563" cy="4524315"/>
          </a:xfrm>
          <a:prstGeom prst="rect">
            <a:avLst/>
          </a:prstGeom>
        </p:spPr>
        <p:txBody>
          <a:bodyPr wrap="square">
            <a:spAutoFit/>
          </a:bodyPr>
          <a:lstStyle/>
          <a:p>
            <a:pPr indent="457200">
              <a:lnSpc>
                <a:spcPct val="90000"/>
              </a:lnSpc>
            </a:pPr>
            <a:r>
              <a:rPr lang="ru-RU" sz="2000" dirty="0">
                <a:solidFill>
                  <a:srgbClr val="0070C0"/>
                </a:solidFill>
              </a:rPr>
              <a:t>Смыслы вводимые разработчиком можно классифицировать по следующим основаниям:</a:t>
            </a:r>
          </a:p>
          <a:p>
            <a:pPr marL="285750" indent="-285750">
              <a:lnSpc>
                <a:spcPct val="90000"/>
              </a:lnSpc>
              <a:buFont typeface="Arial" panose="020B0604020202020204" pitchFamily="34" charset="0"/>
              <a:buChar char="•"/>
            </a:pPr>
            <a:r>
              <a:rPr lang="ru-RU" sz="2000" dirty="0">
                <a:solidFill>
                  <a:srgbClr val="0070C0"/>
                </a:solidFill>
              </a:rPr>
              <a:t>предметная область, к которой относится смысл;</a:t>
            </a:r>
          </a:p>
          <a:p>
            <a:pPr marL="285750" indent="-285750">
              <a:lnSpc>
                <a:spcPct val="90000"/>
              </a:lnSpc>
              <a:buFont typeface="Arial" panose="020B0604020202020204" pitchFamily="34" charset="0"/>
              <a:buChar char="•"/>
            </a:pPr>
            <a:r>
              <a:rPr lang="ru-RU" sz="2000" dirty="0">
                <a:solidFill>
                  <a:srgbClr val="0070C0"/>
                </a:solidFill>
              </a:rPr>
              <a:t>глубина смысла, определяемая возможным использованием других смыслов при его интерпретации;</a:t>
            </a:r>
          </a:p>
          <a:p>
            <a:pPr marL="285750" indent="-285750">
              <a:lnSpc>
                <a:spcPct val="90000"/>
              </a:lnSpc>
              <a:buFont typeface="Arial" panose="020B0604020202020204" pitchFamily="34" charset="0"/>
              <a:buChar char="•"/>
            </a:pPr>
            <a:r>
              <a:rPr lang="ru-RU" sz="2000" dirty="0">
                <a:solidFill>
                  <a:srgbClr val="0070C0"/>
                </a:solidFill>
              </a:rPr>
              <a:t>тип значений смысла, домен и шкала измерений признака, реализованная на этом типе.</a:t>
            </a:r>
          </a:p>
          <a:p>
            <a:pPr>
              <a:lnSpc>
                <a:spcPct val="90000"/>
              </a:lnSpc>
            </a:pPr>
            <a:r>
              <a:rPr lang="ru-RU" sz="2000" dirty="0">
                <a:solidFill>
                  <a:srgbClr val="0070C0"/>
                </a:solidFill>
              </a:rPr>
              <a:t>     Значениями признака «предметная область» являются модель предметной области, вид модели базы, база (концептуальная, логическая или физическая модель), эмулированная структура данных, хранящаяся в базе (если она существует), другие компоненты информационной системы – такие, как интерфейс пользователя, приложения </a:t>
            </a:r>
            <a:r>
              <a:rPr lang="ru-RU" sz="2000" dirty="0" err="1">
                <a:solidFill>
                  <a:srgbClr val="0070C0"/>
                </a:solidFill>
              </a:rPr>
              <a:t>middle</a:t>
            </a:r>
            <a:r>
              <a:rPr lang="ru-RU" sz="2000" dirty="0">
                <a:solidFill>
                  <a:srgbClr val="0070C0"/>
                </a:solidFill>
              </a:rPr>
              <a:t> </a:t>
            </a:r>
            <a:r>
              <a:rPr lang="ru-RU" sz="2000" dirty="0" err="1">
                <a:solidFill>
                  <a:srgbClr val="0070C0"/>
                </a:solidFill>
              </a:rPr>
              <a:t>tier</a:t>
            </a:r>
            <a:r>
              <a:rPr lang="ru-RU" sz="2000" dirty="0">
                <a:solidFill>
                  <a:srgbClr val="0070C0"/>
                </a:solidFill>
              </a:rPr>
              <a:t> и т.п.</a:t>
            </a:r>
          </a:p>
          <a:p>
            <a:pPr indent="457200">
              <a:lnSpc>
                <a:spcPct val="90000"/>
              </a:lnSpc>
            </a:pPr>
            <a:r>
              <a:rPr lang="ru-RU" sz="2000" dirty="0">
                <a:solidFill>
                  <a:srgbClr val="0070C0"/>
                </a:solidFill>
              </a:rPr>
              <a:t>Другие основания для классификации смыслов вводимых разработчиком:</a:t>
            </a:r>
          </a:p>
          <a:p>
            <a:pPr marL="285750" indent="-285750">
              <a:lnSpc>
                <a:spcPct val="90000"/>
              </a:lnSpc>
              <a:buFont typeface="Arial" panose="020B0604020202020204" pitchFamily="34" charset="0"/>
              <a:buChar char="•"/>
            </a:pPr>
            <a:r>
              <a:rPr lang="ru-RU" sz="2000" dirty="0">
                <a:solidFill>
                  <a:srgbClr val="0070C0"/>
                </a:solidFill>
              </a:rPr>
              <a:t>Первое основание – это интерпретатор смыслов, то есть человек, программа или человек и программа.</a:t>
            </a:r>
          </a:p>
          <a:p>
            <a:pPr marL="285750" indent="-285750">
              <a:lnSpc>
                <a:spcPct val="90000"/>
              </a:lnSpc>
              <a:buFont typeface="Arial" panose="020B0604020202020204" pitchFamily="34" charset="0"/>
              <a:buChar char="•"/>
            </a:pPr>
            <a:r>
              <a:rPr lang="ru-RU" sz="2000" dirty="0">
                <a:solidFill>
                  <a:srgbClr val="0070C0"/>
                </a:solidFill>
              </a:rPr>
              <a:t>Второе основание классификации смыслов – это набор значений смысла. </a:t>
            </a:r>
          </a:p>
          <a:p>
            <a:pPr marL="285750" indent="-285750">
              <a:lnSpc>
                <a:spcPct val="90000"/>
              </a:lnSpc>
              <a:buFont typeface="Arial" panose="020B0604020202020204" pitchFamily="34" charset="0"/>
              <a:buChar char="•"/>
            </a:pPr>
            <a:r>
              <a:rPr lang="ru-RU" sz="2000" dirty="0">
                <a:solidFill>
                  <a:srgbClr val="0070C0"/>
                </a:solidFill>
              </a:rPr>
              <a:t>Третье основание классификации смыслов – место прикрепления.</a:t>
            </a:r>
          </a:p>
          <a:p>
            <a:pPr marL="285750" indent="-285750">
              <a:lnSpc>
                <a:spcPct val="90000"/>
              </a:lnSpc>
              <a:buFont typeface="Arial" panose="020B0604020202020204" pitchFamily="34" charset="0"/>
              <a:buChar char="•"/>
            </a:pPr>
            <a:r>
              <a:rPr lang="ru-RU" sz="2000" dirty="0">
                <a:solidFill>
                  <a:srgbClr val="0070C0"/>
                </a:solidFill>
              </a:rPr>
              <a:t>Четвёртое основание – особенности активизации и сценарий реализации. Современные базы данных почти никогда не используют чтение данных как событие активации смыслов. </a:t>
            </a:r>
            <a:endParaRPr lang="ru-RU" dirty="0">
              <a:solidFill>
                <a:srgbClr val="0070C0"/>
              </a:solidFill>
            </a:endParaRPr>
          </a:p>
        </p:txBody>
      </p:sp>
    </p:spTree>
    <p:extLst>
      <p:ext uri="{BB962C8B-B14F-4D97-AF65-F5344CB8AC3E}">
        <p14:creationId xmlns:p14="http://schemas.microsoft.com/office/powerpoint/2010/main" val="40842131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2439024" y="1165751"/>
            <a:ext cx="6797340" cy="584775"/>
          </a:xfrm>
          <a:prstGeom prst="rect">
            <a:avLst/>
          </a:prstGeom>
        </p:spPr>
        <p:txBody>
          <a:bodyPr wrap="square">
            <a:spAutoFit/>
          </a:bodyPr>
          <a:lstStyle/>
          <a:p>
            <a:pPr lvl="0" algn="ctr"/>
            <a:r>
              <a:rPr lang="ru-RU" sz="3200" b="1" dirty="0">
                <a:solidFill>
                  <a:srgbClr val="C00000"/>
                </a:solidFill>
              </a:rPr>
              <a:t>Места прикрепления смыслов</a:t>
            </a:r>
          </a:p>
        </p:txBody>
      </p:sp>
      <p:sp>
        <p:nvSpPr>
          <p:cNvPr id="5" name="Прямоугольник 4"/>
          <p:cNvSpPr/>
          <p:nvPr/>
        </p:nvSpPr>
        <p:spPr>
          <a:xfrm>
            <a:off x="1671782" y="1890236"/>
            <a:ext cx="8848436" cy="4401205"/>
          </a:xfrm>
          <a:prstGeom prst="rect">
            <a:avLst/>
          </a:prstGeom>
        </p:spPr>
        <p:txBody>
          <a:bodyPr wrap="square">
            <a:spAutoFit/>
          </a:bodyPr>
          <a:lstStyle/>
          <a:p>
            <a:pPr indent="457200"/>
            <a:r>
              <a:rPr lang="ru-RU" sz="2000" dirty="0">
                <a:solidFill>
                  <a:srgbClr val="0070C0"/>
                </a:solidFill>
              </a:rPr>
              <a:t>Учтем, что современные базы данных могут иметь многослойные модели. Например, данные столбца реляционной таблицы могут разбираться с помощью регулярных выражений, в столбце может храниться содержимое файла XML и т.д. Поэтому смыслы в табличных базах могут прикрепляться к следующим объектам:</a:t>
            </a:r>
          </a:p>
          <a:p>
            <a:pPr marL="342900" indent="-342900">
              <a:buFont typeface="Arial" panose="020B0604020202020204" pitchFamily="34" charset="0"/>
              <a:buChar char="•"/>
            </a:pPr>
            <a:r>
              <a:rPr lang="ru-RU" sz="2000" dirty="0">
                <a:solidFill>
                  <a:srgbClr val="0070C0"/>
                </a:solidFill>
              </a:rPr>
              <a:t>ячейка таблицы;</a:t>
            </a:r>
          </a:p>
          <a:p>
            <a:pPr marL="342900" indent="-342900">
              <a:buFont typeface="Arial" panose="020B0604020202020204" pitchFamily="34" charset="0"/>
              <a:buChar char="•"/>
            </a:pPr>
            <a:r>
              <a:rPr lang="ru-RU" sz="2000" dirty="0">
                <a:solidFill>
                  <a:srgbClr val="0070C0"/>
                </a:solidFill>
              </a:rPr>
              <a:t>столбец;</a:t>
            </a:r>
          </a:p>
          <a:p>
            <a:pPr marL="342900" indent="-342900">
              <a:buFont typeface="Arial" panose="020B0604020202020204" pitchFamily="34" charset="0"/>
              <a:buChar char="•"/>
            </a:pPr>
            <a:r>
              <a:rPr lang="ru-RU" sz="2000" dirty="0">
                <a:solidFill>
                  <a:srgbClr val="0070C0"/>
                </a:solidFill>
              </a:rPr>
              <a:t>строка;</a:t>
            </a:r>
          </a:p>
          <a:p>
            <a:pPr marL="342900" indent="-342900">
              <a:buFont typeface="Arial" panose="020B0604020202020204" pitchFamily="34" charset="0"/>
              <a:buChar char="•"/>
            </a:pPr>
            <a:r>
              <a:rPr lang="ru-RU" sz="2000" dirty="0">
                <a:solidFill>
                  <a:srgbClr val="0070C0"/>
                </a:solidFill>
              </a:rPr>
              <a:t>группа строк, выделяемая через условия на значения в каких-то столбцах;</a:t>
            </a:r>
          </a:p>
          <a:p>
            <a:pPr marL="342900" indent="-342900">
              <a:buFont typeface="Arial" panose="020B0604020202020204" pitchFamily="34" charset="0"/>
              <a:buChar char="•"/>
            </a:pPr>
            <a:r>
              <a:rPr lang="ru-RU" sz="2000" dirty="0">
                <a:solidFill>
                  <a:srgbClr val="0070C0"/>
                </a:solidFill>
              </a:rPr>
              <a:t>таблица;</a:t>
            </a:r>
          </a:p>
          <a:p>
            <a:pPr marL="342900" indent="-342900">
              <a:buFont typeface="Arial" panose="020B0604020202020204" pitchFamily="34" charset="0"/>
              <a:buChar char="•"/>
            </a:pPr>
            <a:r>
              <a:rPr lang="ru-RU" sz="2000" dirty="0">
                <a:solidFill>
                  <a:srgbClr val="0070C0"/>
                </a:solidFill>
              </a:rPr>
              <a:t>связь и её атрибуты;</a:t>
            </a:r>
          </a:p>
          <a:p>
            <a:pPr marL="342900" indent="-342900">
              <a:buFont typeface="Arial" panose="020B0604020202020204" pitchFamily="34" charset="0"/>
              <a:buChar char="•"/>
            </a:pPr>
            <a:r>
              <a:rPr lang="ru-RU" sz="2000" dirty="0">
                <a:solidFill>
                  <a:srgbClr val="0070C0"/>
                </a:solidFill>
              </a:rPr>
              <a:t>группа таблиц, которую можно выделить по связям или соединениям;</a:t>
            </a:r>
          </a:p>
          <a:p>
            <a:pPr marL="342900" indent="-342900">
              <a:buFont typeface="Arial" panose="020B0604020202020204" pitchFamily="34" charset="0"/>
              <a:buChar char="•"/>
            </a:pPr>
            <a:r>
              <a:rPr lang="ru-RU" sz="2000" dirty="0">
                <a:solidFill>
                  <a:srgbClr val="0070C0"/>
                </a:solidFill>
              </a:rPr>
              <a:t>схема базы;</a:t>
            </a:r>
          </a:p>
          <a:p>
            <a:pPr marL="342900" indent="-342900">
              <a:buFont typeface="Arial" panose="020B0604020202020204" pitchFamily="34" charset="0"/>
              <a:buChar char="•"/>
            </a:pPr>
            <a:r>
              <a:rPr lang="ru-RU" sz="2000" dirty="0">
                <a:solidFill>
                  <a:srgbClr val="0070C0"/>
                </a:solidFill>
              </a:rPr>
              <a:t>задача (типичный пример – запросы, расширяемые онтологией [4]).</a:t>
            </a:r>
          </a:p>
        </p:txBody>
      </p:sp>
    </p:spTree>
    <p:extLst>
      <p:ext uri="{BB962C8B-B14F-4D97-AF65-F5344CB8AC3E}">
        <p14:creationId xmlns:p14="http://schemas.microsoft.com/office/powerpoint/2010/main" val="4835181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Прямоугольник 1"/>
          <p:cNvSpPr/>
          <p:nvPr/>
        </p:nvSpPr>
        <p:spPr>
          <a:xfrm>
            <a:off x="2243922" y="316838"/>
            <a:ext cx="6096000" cy="584775"/>
          </a:xfrm>
          <a:prstGeom prst="rect">
            <a:avLst/>
          </a:prstGeom>
        </p:spPr>
        <p:txBody>
          <a:bodyPr>
            <a:spAutoFit/>
          </a:bodyPr>
          <a:lstStyle/>
          <a:p>
            <a:r>
              <a:rPr lang="ru-RU" sz="3200" b="1" dirty="0">
                <a:solidFill>
                  <a:srgbClr val="C00000"/>
                </a:solidFill>
              </a:rPr>
              <a:t>Что такое шаблон</a:t>
            </a:r>
          </a:p>
        </p:txBody>
      </p:sp>
      <p:sp>
        <p:nvSpPr>
          <p:cNvPr id="5" name="Прямоугольник 4"/>
          <p:cNvSpPr/>
          <p:nvPr/>
        </p:nvSpPr>
        <p:spPr>
          <a:xfrm>
            <a:off x="647572" y="991784"/>
            <a:ext cx="10547927" cy="5940088"/>
          </a:xfrm>
          <a:prstGeom prst="rect">
            <a:avLst/>
          </a:prstGeom>
        </p:spPr>
        <p:txBody>
          <a:bodyPr wrap="square">
            <a:spAutoFit/>
          </a:bodyPr>
          <a:lstStyle/>
          <a:p>
            <a:pPr indent="457200"/>
            <a:r>
              <a:rPr lang="ru-RU" sz="2000" dirty="0"/>
              <a:t>                                      </a:t>
            </a:r>
            <a:r>
              <a:rPr lang="ru-RU" sz="2000" dirty="0">
                <a:solidFill>
                  <a:srgbClr val="0070C0"/>
                </a:solidFill>
              </a:rPr>
              <a:t>“Ом! Это слово – всё это. Вот его разъяснение: Несомненно, 		 		Ом – всё, что было, есть и будет. То, что за пределами 			 		тройного восприятия времени, конечно, Ом.”</a:t>
            </a:r>
          </a:p>
          <a:p>
            <a:pPr indent="457200"/>
            <a:r>
              <a:rPr lang="ru-RU" sz="2000" dirty="0">
                <a:solidFill>
                  <a:srgbClr val="0070C0"/>
                </a:solidFill>
              </a:rPr>
              <a:t>			</a:t>
            </a:r>
            <a:r>
              <a:rPr lang="ru-RU" sz="2000" dirty="0" err="1">
                <a:solidFill>
                  <a:srgbClr val="0070C0"/>
                </a:solidFill>
              </a:rPr>
              <a:t>Шивананда</a:t>
            </a:r>
            <a:r>
              <a:rPr lang="ru-RU" sz="2000" dirty="0">
                <a:solidFill>
                  <a:srgbClr val="0070C0"/>
                </a:solidFill>
              </a:rPr>
              <a:t> Свами – </a:t>
            </a:r>
            <a:r>
              <a:rPr lang="ru-RU" sz="2000" dirty="0" err="1">
                <a:solidFill>
                  <a:srgbClr val="0070C0"/>
                </a:solidFill>
              </a:rPr>
              <a:t>Джапа</a:t>
            </a:r>
            <a:r>
              <a:rPr lang="ru-RU" sz="2000" dirty="0">
                <a:solidFill>
                  <a:srgbClr val="0070C0"/>
                </a:solidFill>
              </a:rPr>
              <a:t>-йога. Медитация на Ом.</a:t>
            </a:r>
          </a:p>
          <a:p>
            <a:pPr indent="457200"/>
            <a:r>
              <a:rPr lang="ru-RU" sz="2000" dirty="0">
                <a:solidFill>
                  <a:srgbClr val="0070C0"/>
                </a:solidFill>
              </a:rPr>
              <a:t>Некоторые виды шаблонов:</a:t>
            </a:r>
          </a:p>
          <a:p>
            <a:pPr marL="457200" indent="-457200">
              <a:buFont typeface="+mj-lt"/>
              <a:buAutoNum type="arabicPeriod"/>
            </a:pPr>
            <a:r>
              <a:rPr lang="ru-RU" sz="2000" dirty="0">
                <a:solidFill>
                  <a:srgbClr val="0070C0"/>
                </a:solidFill>
              </a:rPr>
              <a:t>Регулярные выражения это язык шаблонов для работы со строками.</a:t>
            </a:r>
          </a:p>
          <a:p>
            <a:pPr marL="457200" indent="-457200">
              <a:buFont typeface="+mj-lt"/>
              <a:buAutoNum type="arabicPeriod"/>
            </a:pPr>
            <a:r>
              <a:rPr lang="ru-RU" sz="2000" dirty="0">
                <a:solidFill>
                  <a:srgbClr val="0070C0"/>
                </a:solidFill>
              </a:rPr>
              <a:t>Формы документа, в которой заполняются пустые места – особенность – единственный вариант структуры результата</a:t>
            </a:r>
          </a:p>
          <a:p>
            <a:pPr marL="457200" indent="-457200">
              <a:buFont typeface="+mj-lt"/>
              <a:buAutoNum type="arabicPeriod"/>
            </a:pPr>
            <a:r>
              <a:rPr lang="ru-RU" sz="2000" dirty="0">
                <a:solidFill>
                  <a:srgbClr val="0070C0"/>
                </a:solidFill>
              </a:rPr>
              <a:t>Типы данных и классы без наследования -- единственный вариант структуры результата</a:t>
            </a:r>
          </a:p>
          <a:p>
            <a:pPr marL="457200" indent="-457200">
              <a:buFont typeface="+mj-lt"/>
              <a:buAutoNum type="arabicPeriod"/>
            </a:pPr>
            <a:r>
              <a:rPr lang="ru-RU" sz="2000" dirty="0">
                <a:solidFill>
                  <a:srgbClr val="0070C0"/>
                </a:solidFill>
              </a:rPr>
              <a:t>Классы с наследованием– особенность – вариантов структуры более одного</a:t>
            </a:r>
          </a:p>
          <a:p>
            <a:pPr marL="457200" indent="-457200">
              <a:buFont typeface="+mj-lt"/>
              <a:buAutoNum type="arabicPeriod"/>
            </a:pPr>
            <a:r>
              <a:rPr lang="ru-RU" sz="2000" dirty="0" err="1">
                <a:solidFill>
                  <a:srgbClr val="0070C0"/>
                </a:solidFill>
              </a:rPr>
              <a:t>Дженерики</a:t>
            </a:r>
            <a:r>
              <a:rPr lang="ru-RU" sz="2000" dirty="0">
                <a:solidFill>
                  <a:srgbClr val="0070C0"/>
                </a:solidFill>
              </a:rPr>
              <a:t> </a:t>
            </a:r>
            <a:r>
              <a:rPr lang="ru-RU" sz="2000" dirty="0" err="1">
                <a:solidFill>
                  <a:srgbClr val="0070C0"/>
                </a:solidFill>
              </a:rPr>
              <a:t>Java</a:t>
            </a:r>
            <a:r>
              <a:rPr lang="ru-RU" sz="2000" dirty="0">
                <a:solidFill>
                  <a:srgbClr val="0070C0"/>
                </a:solidFill>
              </a:rPr>
              <a:t> – указывается его тип и тип данных, с которыми он должен работать</a:t>
            </a:r>
          </a:p>
          <a:p>
            <a:pPr marL="457200" indent="-457200">
              <a:buFont typeface="+mj-lt"/>
              <a:buAutoNum type="arabicPeriod"/>
            </a:pPr>
            <a:r>
              <a:rPr lang="ru-RU" sz="2000" dirty="0" err="1">
                <a:solidFill>
                  <a:srgbClr val="0070C0"/>
                </a:solidFill>
              </a:rPr>
              <a:t>Меташаблоны</a:t>
            </a:r>
            <a:r>
              <a:rPr lang="ru-RU" sz="2000" dirty="0">
                <a:solidFill>
                  <a:srgbClr val="0070C0"/>
                </a:solidFill>
              </a:rPr>
              <a:t> – шаблоны на метаданных – позволяют генерировать множество шаблонов</a:t>
            </a:r>
          </a:p>
          <a:p>
            <a:pPr marL="457200" indent="-457200">
              <a:buFont typeface="+mj-lt"/>
              <a:buAutoNum type="arabicPeriod"/>
            </a:pPr>
            <a:r>
              <a:rPr lang="ru-RU" sz="2000" dirty="0" err="1">
                <a:solidFill>
                  <a:srgbClr val="0070C0"/>
                </a:solidFill>
              </a:rPr>
              <a:t>Метаметашаблоны</a:t>
            </a:r>
            <a:endParaRPr lang="ru-RU" sz="2000" dirty="0">
              <a:solidFill>
                <a:srgbClr val="0070C0"/>
              </a:solidFill>
            </a:endParaRPr>
          </a:p>
          <a:p>
            <a:r>
              <a:rPr lang="ru-RU" sz="2000" dirty="0">
                <a:solidFill>
                  <a:srgbClr val="0070C0"/>
                </a:solidFill>
              </a:rPr>
              <a:t>      Помним, что шаблоны бывают не только предметными/вещными, но и процессными. Алгоритм тоже шаблон.</a:t>
            </a:r>
          </a:p>
          <a:p>
            <a:pPr indent="457200"/>
            <a:r>
              <a:rPr lang="ru-RU" sz="2000" dirty="0">
                <a:solidFill>
                  <a:srgbClr val="0070C0"/>
                </a:solidFill>
              </a:rPr>
              <a:t>Нетрудно догадаться, как раньше говорили, “не следует упоминать имя господа всуе”, то есть всеобщая “шаблонизация” так же плоха, как отсутствие шаблонов.</a:t>
            </a:r>
          </a:p>
          <a:p>
            <a:pPr indent="457200"/>
            <a:r>
              <a:rPr lang="ru-RU" sz="2000" dirty="0">
                <a:solidFill>
                  <a:srgbClr val="0070C0"/>
                </a:solidFill>
              </a:rPr>
              <a:t>Система шаблонов структур данных образует язык высокого уровня, позволяющий существенно ускорить разработку базы данных.</a:t>
            </a:r>
          </a:p>
        </p:txBody>
      </p:sp>
    </p:spTree>
    <p:extLst>
      <p:ext uri="{BB962C8B-B14F-4D97-AF65-F5344CB8AC3E}">
        <p14:creationId xmlns:p14="http://schemas.microsoft.com/office/powerpoint/2010/main" val="3489888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2734588" y="208602"/>
            <a:ext cx="5130176" cy="584775"/>
          </a:xfrm>
          <a:prstGeom prst="rect">
            <a:avLst/>
          </a:prstGeom>
        </p:spPr>
        <p:txBody>
          <a:bodyPr wrap="square">
            <a:spAutoFit/>
          </a:bodyPr>
          <a:lstStyle/>
          <a:p>
            <a:pPr lvl="0"/>
            <a:r>
              <a:rPr lang="ru-RU" sz="3200" b="1" dirty="0">
                <a:solidFill>
                  <a:srgbClr val="C00000"/>
                </a:solidFill>
              </a:rPr>
              <a:t>Примеры смыслов 1/2</a:t>
            </a:r>
          </a:p>
        </p:txBody>
      </p:sp>
      <p:sp>
        <p:nvSpPr>
          <p:cNvPr id="3" name="Прямоугольник 2"/>
          <p:cNvSpPr/>
          <p:nvPr/>
        </p:nvSpPr>
        <p:spPr>
          <a:xfrm>
            <a:off x="997527" y="697838"/>
            <a:ext cx="11129818" cy="6247864"/>
          </a:xfrm>
          <a:prstGeom prst="rect">
            <a:avLst/>
          </a:prstGeom>
        </p:spPr>
        <p:txBody>
          <a:bodyPr wrap="square">
            <a:spAutoFit/>
          </a:bodyPr>
          <a:lstStyle/>
          <a:p>
            <a:pPr indent="457200"/>
            <a:r>
              <a:rPr lang="ru-RU" sz="2000" dirty="0">
                <a:solidFill>
                  <a:srgbClr val="0070C0"/>
                </a:solidFill>
              </a:rPr>
              <a:t>Четыре примера смыслов в табличных базах данных:</a:t>
            </a:r>
          </a:p>
          <a:p>
            <a:pPr marL="285750" indent="-285750">
              <a:buFont typeface="Arial" panose="020B0604020202020204" pitchFamily="34" charset="0"/>
              <a:buChar char="•"/>
            </a:pPr>
            <a:r>
              <a:rPr lang="ru-RU" sz="2000" dirty="0">
                <a:solidFill>
                  <a:srgbClr val="0070C0"/>
                </a:solidFill>
              </a:rPr>
              <a:t>Ячеечный смысл «Единица измерения»</a:t>
            </a:r>
          </a:p>
          <a:p>
            <a:r>
              <a:rPr lang="ru-RU" sz="2000" dirty="0">
                <a:solidFill>
                  <a:srgbClr val="0070C0"/>
                </a:solidFill>
              </a:rPr>
              <a:t>      В таблице, хранящей сведения о товарах, имеются два столбца – «Вес» и «Единица измерения веса». Для определения весов партий товаров необходимо перемножить количество по каждой позиции на вес одной позиции и сложить результаты, учитывая, что вес может измеряться в разных единицах – граммах, килограммах, тоннах и т.д.</a:t>
            </a:r>
          </a:p>
          <a:p>
            <a:r>
              <a:rPr lang="ru-RU" sz="2000" dirty="0">
                <a:solidFill>
                  <a:srgbClr val="0070C0"/>
                </a:solidFill>
              </a:rPr>
              <a:t>      В информационной системе, «понимающей» что такое единица измерения, можно написать  </a:t>
            </a:r>
          </a:p>
          <a:p>
            <a:r>
              <a:rPr lang="ru-RU" sz="2000" dirty="0">
                <a:solidFill>
                  <a:srgbClr val="0070C0"/>
                </a:solidFill>
              </a:rPr>
              <a:t>SELECT … sum(количество*вес)  FROM...</a:t>
            </a:r>
          </a:p>
          <a:p>
            <a:r>
              <a:rPr lang="ru-RU" sz="2000" dirty="0">
                <a:solidFill>
                  <a:srgbClr val="0070C0"/>
                </a:solidFill>
              </a:rPr>
              <a:t>а претранслятор должен обнаружить смысл «Единица измерения» и перефразировать запрос с учетом единиц измерения. Смысл активизируется событием «чтение данных» и всегда прикрепляется к столбцу.</a:t>
            </a:r>
          </a:p>
          <a:p>
            <a:pPr marL="285750" indent="-285750">
              <a:buFont typeface="Arial" panose="020B0604020202020204" pitchFamily="34" charset="0"/>
              <a:buChar char="•"/>
            </a:pPr>
            <a:r>
              <a:rPr lang="ru-RU" sz="2000" dirty="0">
                <a:solidFill>
                  <a:srgbClr val="0070C0"/>
                </a:solidFill>
              </a:rPr>
              <a:t>Столбцовый смысл «Шкала измерения»</a:t>
            </a:r>
          </a:p>
          <a:p>
            <a:r>
              <a:rPr lang="ru-RU" sz="2000" dirty="0">
                <a:solidFill>
                  <a:srgbClr val="0070C0"/>
                </a:solidFill>
              </a:rPr>
              <a:t>      Смысл «Шкала измерения» характеризует все данные в столбце. Активизируется событием «чтение данных».</a:t>
            </a:r>
          </a:p>
          <a:p>
            <a:pPr marL="342900" indent="-342900">
              <a:buFont typeface="Arial" panose="020B0604020202020204" pitchFamily="34" charset="0"/>
              <a:buChar char="•"/>
            </a:pPr>
            <a:r>
              <a:rPr lang="ru-RU" sz="2000" dirty="0">
                <a:solidFill>
                  <a:srgbClr val="0070C0"/>
                </a:solidFill>
              </a:rPr>
              <a:t>Строчный смысл «Надежность экспериментальных данных». Этот параметр оценивается значениями перечислимого типа, например, в виде набора «надежные», «не надежные», «неизвестно». Программа должна обнаружить этот смысл и попросить пользователя уточнить задание (например Вывести только надежные данные или все?» и т.п.). Смысл активизируется событием «чтение данных». Может прикрепляться и к строке, и к столбцам. Проблемы с активностью по событию «чтение данных». </a:t>
            </a:r>
          </a:p>
        </p:txBody>
      </p:sp>
    </p:spTree>
    <p:extLst>
      <p:ext uri="{BB962C8B-B14F-4D97-AF65-F5344CB8AC3E}">
        <p14:creationId xmlns:p14="http://schemas.microsoft.com/office/powerpoint/2010/main" val="11551512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3261061" y="522867"/>
            <a:ext cx="5130176" cy="584775"/>
          </a:xfrm>
          <a:prstGeom prst="rect">
            <a:avLst/>
          </a:prstGeom>
        </p:spPr>
        <p:txBody>
          <a:bodyPr wrap="square">
            <a:spAutoFit/>
          </a:bodyPr>
          <a:lstStyle/>
          <a:p>
            <a:pPr lvl="0"/>
            <a:r>
              <a:rPr lang="ru-RU" sz="3200" b="1" dirty="0">
                <a:solidFill>
                  <a:srgbClr val="C00000"/>
                </a:solidFill>
              </a:rPr>
              <a:t>Примеры смыслов 2/2</a:t>
            </a:r>
          </a:p>
        </p:txBody>
      </p:sp>
      <p:sp>
        <p:nvSpPr>
          <p:cNvPr id="3" name="Прямоугольник 2"/>
          <p:cNvSpPr/>
          <p:nvPr/>
        </p:nvSpPr>
        <p:spPr>
          <a:xfrm>
            <a:off x="1006760" y="1228076"/>
            <a:ext cx="10621819" cy="3693319"/>
          </a:xfrm>
          <a:prstGeom prst="rect">
            <a:avLst/>
          </a:prstGeom>
        </p:spPr>
        <p:txBody>
          <a:bodyPr wrap="square">
            <a:spAutoFit/>
          </a:bodyPr>
          <a:lstStyle/>
          <a:p>
            <a:pPr marL="285750" indent="-285750">
              <a:buFont typeface="Arial" panose="020B0604020202020204" pitchFamily="34" charset="0"/>
              <a:buChar char="•"/>
            </a:pPr>
            <a:r>
              <a:rPr lang="ru-RU" dirty="0">
                <a:solidFill>
                  <a:srgbClr val="0070C0"/>
                </a:solidFill>
              </a:rPr>
              <a:t>Табличный смысл «Структура в таблице» позволяет указать, какая именно структура хранится в таблице (например, дерево или сеть некоторого вида) и следит за ее целостностью при модификации данных. Пусть таблица содержит иерархию подчиненности сотрудников в организации. При модификации данных необходимо следить за тем, чтобы структура сохранялась, то есть не должны появляться поддеревья, образующие лес, не должны образоваться циклы. Рассматриваемый смысл может быть связан со строковым смыслом «Роль в дереве». С помощью последнего можно указать, какие узлы являются листьями, какой – корнем, а какие имеют и предков и потомков. Смысл активизируется событиями «удаление данных», «ввод данных», «обновление данных», а прикрепляется он к таблице.</a:t>
            </a:r>
          </a:p>
          <a:p>
            <a:pPr marL="285750" indent="-285750">
              <a:buFont typeface="Arial" panose="020B0604020202020204" pitchFamily="34" charset="0"/>
              <a:buChar char="•"/>
            </a:pPr>
            <a:endParaRPr lang="ru-RU" dirty="0">
              <a:solidFill>
                <a:srgbClr val="0070C0"/>
              </a:solidFill>
            </a:endParaRPr>
          </a:p>
          <a:p>
            <a:r>
              <a:rPr lang="ru-RU" u="sng" dirty="0">
                <a:solidFill>
                  <a:srgbClr val="0070C0"/>
                </a:solidFill>
              </a:rPr>
              <a:t>Большая проблема</a:t>
            </a:r>
            <a:r>
              <a:rPr lang="ru-RU" dirty="0">
                <a:solidFill>
                  <a:srgbClr val="0070C0"/>
                </a:solidFill>
              </a:rPr>
              <a:t>: Вы конечно, заметили, что некоторые  смыслы можно реализовать в базе данных, если СУБД умеет реагировать на событие “чтение данных”. К сожалению, ни в одной СУБД нет триггеров на это событие.</a:t>
            </a:r>
          </a:p>
        </p:txBody>
      </p:sp>
      <p:sp>
        <p:nvSpPr>
          <p:cNvPr id="5" name="Прямоугольник 4"/>
          <p:cNvSpPr/>
          <p:nvPr/>
        </p:nvSpPr>
        <p:spPr>
          <a:xfrm>
            <a:off x="1006760" y="4921395"/>
            <a:ext cx="10654150" cy="1754326"/>
          </a:xfrm>
          <a:prstGeom prst="rect">
            <a:avLst/>
          </a:prstGeom>
        </p:spPr>
        <p:txBody>
          <a:bodyPr wrap="square">
            <a:spAutoFit/>
          </a:bodyPr>
          <a:lstStyle/>
          <a:p>
            <a:pPr indent="457200"/>
            <a:r>
              <a:rPr lang="ru-RU" dirty="0">
                <a:solidFill>
                  <a:srgbClr val="0070C0"/>
                </a:solidFill>
              </a:rPr>
              <a:t>Отметим, что смысл «Структура в таблице» глубинный, а предыдущие три смысла – поверхностные.</a:t>
            </a:r>
          </a:p>
          <a:p>
            <a:pPr indent="457200"/>
            <a:r>
              <a:rPr lang="ru-RU" dirty="0">
                <a:solidFill>
                  <a:srgbClr val="0070C0"/>
                </a:solidFill>
              </a:rPr>
              <a:t>Перечислим еще несколько смыслов, указав их место крепления:</a:t>
            </a:r>
          </a:p>
          <a:p>
            <a:pPr marL="285750" indent="-285750">
              <a:buFont typeface="Arial" panose="020B0604020202020204" pitchFamily="34" charset="0"/>
              <a:buChar char="•"/>
            </a:pPr>
            <a:r>
              <a:rPr lang="ru-RU" dirty="0">
                <a:solidFill>
                  <a:srgbClr val="0070C0"/>
                </a:solidFill>
              </a:rPr>
              <a:t>прикрепляемые к таблице: роль таблицы;</a:t>
            </a:r>
          </a:p>
          <a:p>
            <a:pPr marL="285750" indent="-285750">
              <a:buFont typeface="Arial" panose="020B0604020202020204" pitchFamily="34" charset="0"/>
              <a:buChar char="•"/>
            </a:pPr>
            <a:r>
              <a:rPr lang="ru-RU" dirty="0">
                <a:solidFill>
                  <a:srgbClr val="0070C0"/>
                </a:solidFill>
              </a:rPr>
              <a:t>прикрепляемые к столбцу: столбец со специальным оформлением, имя пользователя, комментарий, исполняемый код;</a:t>
            </a:r>
          </a:p>
          <a:p>
            <a:pPr marL="285750" indent="-285750">
              <a:buFont typeface="Arial" panose="020B0604020202020204" pitchFamily="34" charset="0"/>
              <a:buChar char="•"/>
            </a:pPr>
            <a:r>
              <a:rPr lang="ru-RU" dirty="0">
                <a:solidFill>
                  <a:srgbClr val="0070C0"/>
                </a:solidFill>
              </a:rPr>
              <a:t>прикрепляемые к строке: темпоральные свойства</a:t>
            </a:r>
          </a:p>
        </p:txBody>
      </p:sp>
    </p:spTree>
    <p:extLst>
      <p:ext uri="{BB962C8B-B14F-4D97-AF65-F5344CB8AC3E}">
        <p14:creationId xmlns:p14="http://schemas.microsoft.com/office/powerpoint/2010/main" val="38619229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237673" y="990517"/>
            <a:ext cx="9615054" cy="1077218"/>
          </a:xfrm>
          <a:prstGeom prst="rect">
            <a:avLst/>
          </a:prstGeom>
        </p:spPr>
        <p:txBody>
          <a:bodyPr wrap="square">
            <a:spAutoFit/>
          </a:bodyPr>
          <a:lstStyle/>
          <a:p>
            <a:pPr lvl="0" algn="ctr"/>
            <a:r>
              <a:rPr lang="ru-RU" sz="3200" b="1" dirty="0">
                <a:solidFill>
                  <a:srgbClr val="C00000"/>
                </a:solidFill>
              </a:rPr>
              <a:t>Шаблоны для концептуальных моделей данных реализуемых в SQL </a:t>
            </a:r>
          </a:p>
        </p:txBody>
      </p:sp>
      <p:sp>
        <p:nvSpPr>
          <p:cNvPr id="5" name="Прямоугольник 4"/>
          <p:cNvSpPr/>
          <p:nvPr/>
        </p:nvSpPr>
        <p:spPr>
          <a:xfrm>
            <a:off x="1071418" y="1964808"/>
            <a:ext cx="10160000" cy="4708981"/>
          </a:xfrm>
          <a:prstGeom prst="rect">
            <a:avLst/>
          </a:prstGeom>
        </p:spPr>
        <p:txBody>
          <a:bodyPr wrap="square">
            <a:spAutoFit/>
          </a:bodyPr>
          <a:lstStyle/>
          <a:p>
            <a:pPr indent="457200"/>
            <a:r>
              <a:rPr lang="ru-RU" sz="2000" dirty="0">
                <a:solidFill>
                  <a:srgbClr val="0070C0"/>
                </a:solidFill>
              </a:rPr>
              <a:t>Пять слоёв:</a:t>
            </a:r>
          </a:p>
          <a:p>
            <a:pPr marL="514350" indent="-514350">
              <a:buAutoNum type="arabicPeriod"/>
            </a:pPr>
            <a:r>
              <a:rPr lang="ru-RU" sz="2000" dirty="0">
                <a:solidFill>
                  <a:srgbClr val="0070C0"/>
                </a:solidFill>
              </a:rPr>
              <a:t>Шаблоны на отдельной сущности, в частности, шаблоны </a:t>
            </a:r>
            <a:r>
              <a:rPr lang="en-US" sz="2000" dirty="0">
                <a:solidFill>
                  <a:srgbClr val="0070C0"/>
                </a:solidFill>
              </a:rPr>
              <a:t>“</a:t>
            </a:r>
            <a:r>
              <a:rPr lang="ru-RU" sz="2000" dirty="0">
                <a:solidFill>
                  <a:srgbClr val="0070C0"/>
                </a:solidFill>
              </a:rPr>
              <a:t>исправлений</a:t>
            </a:r>
            <a:r>
              <a:rPr lang="en-US" sz="2000" dirty="0">
                <a:solidFill>
                  <a:srgbClr val="0070C0"/>
                </a:solidFill>
              </a:rPr>
              <a:t>”</a:t>
            </a:r>
            <a:r>
              <a:rPr lang="ru-RU" sz="2000" dirty="0">
                <a:solidFill>
                  <a:srgbClr val="0070C0"/>
                </a:solidFill>
              </a:rPr>
              <a:t> (</a:t>
            </a:r>
            <a:r>
              <a:rPr lang="en-US" sz="2000" dirty="0">
                <a:solidFill>
                  <a:srgbClr val="0070C0"/>
                </a:solidFill>
              </a:rPr>
              <a:t>“</a:t>
            </a:r>
            <a:r>
              <a:rPr lang="ru-RU" sz="2000" dirty="0">
                <a:solidFill>
                  <a:srgbClr val="0070C0"/>
                </a:solidFill>
              </a:rPr>
              <a:t>нормализации</a:t>
            </a:r>
            <a:r>
              <a:rPr lang="en-US" sz="2000" dirty="0">
                <a:solidFill>
                  <a:srgbClr val="0070C0"/>
                </a:solidFill>
              </a:rPr>
              <a:t>”</a:t>
            </a:r>
            <a:r>
              <a:rPr lang="ru-RU" sz="2000" dirty="0">
                <a:solidFill>
                  <a:srgbClr val="0070C0"/>
                </a:solidFill>
              </a:rPr>
              <a:t>) отдельных сущностей и связей, возможно порождающие другие сущности и связи</a:t>
            </a:r>
          </a:p>
          <a:p>
            <a:pPr marL="514350" indent="-514350">
              <a:buAutoNum type="arabicPeriod"/>
            </a:pPr>
            <a:r>
              <a:rPr lang="ru-RU" sz="2000" dirty="0">
                <a:solidFill>
                  <a:srgbClr val="0070C0"/>
                </a:solidFill>
              </a:rPr>
              <a:t>Шаблоны для структур на связанных сущностях.</a:t>
            </a:r>
          </a:p>
          <a:p>
            <a:pPr marL="514350" lvl="0" indent="-514350">
              <a:buFont typeface="Arial" panose="020B0604020202020204" pitchFamily="34" charset="0"/>
              <a:buAutoNum type="arabicPeriod"/>
            </a:pPr>
            <a:r>
              <a:rPr lang="ru-RU" sz="2000" dirty="0">
                <a:solidFill>
                  <a:srgbClr val="0070C0"/>
                </a:solidFill>
              </a:rPr>
              <a:t>Шаблоны связей.</a:t>
            </a:r>
          </a:p>
          <a:p>
            <a:pPr marL="514350" lvl="0" indent="-514350">
              <a:buFont typeface="Arial" panose="020B0604020202020204" pitchFamily="34" charset="0"/>
              <a:buAutoNum type="arabicPeriod"/>
            </a:pPr>
            <a:r>
              <a:rPr lang="ru-RU" sz="2000" dirty="0">
                <a:solidFill>
                  <a:srgbClr val="0070C0"/>
                </a:solidFill>
              </a:rPr>
              <a:t>Шаблоны эмуляции моделей данных.</a:t>
            </a:r>
          </a:p>
          <a:p>
            <a:pPr marL="514350" lvl="0" indent="-514350">
              <a:buFont typeface="Arial" panose="020B0604020202020204" pitchFamily="34" charset="0"/>
              <a:buAutoNum type="arabicPeriod"/>
            </a:pPr>
            <a:r>
              <a:rPr lang="ru-RU" sz="2000" dirty="0">
                <a:solidFill>
                  <a:srgbClr val="0070C0"/>
                </a:solidFill>
              </a:rPr>
              <a:t>Шаблоны нетрадиционных запросов к нетрадиционным данным.</a:t>
            </a:r>
          </a:p>
          <a:p>
            <a:pPr lvl="0" indent="457200"/>
            <a:r>
              <a:rPr lang="ru-RU" sz="2000" dirty="0">
                <a:solidFill>
                  <a:srgbClr val="0070C0"/>
                </a:solidFill>
              </a:rPr>
              <a:t>Обязательные свойства шаблонов:</a:t>
            </a:r>
          </a:p>
          <a:p>
            <a:pPr marL="342900" indent="-342900">
              <a:buFont typeface="Arial" panose="020B0604020202020204" pitchFamily="34" charset="0"/>
              <a:buChar char="•"/>
            </a:pPr>
            <a:r>
              <a:rPr lang="ru-RU" sz="2000" dirty="0">
                <a:solidFill>
                  <a:srgbClr val="0070C0"/>
                </a:solidFill>
                <a:latin typeface="Calibri" panose="020F0502020204030204" pitchFamily="34" charset="0"/>
                <a:ea typeface="Calibri" panose="020F0502020204030204" pitchFamily="34" charset="0"/>
                <a:cs typeface="Times New Roman" panose="02020603050405020304" pitchFamily="18" charset="0"/>
              </a:rPr>
              <a:t>Шаблоны данных должны появляться как обобщения по крайней мере одного  примера реализации.</a:t>
            </a:r>
          </a:p>
          <a:p>
            <a:pPr marL="342900" indent="-342900">
              <a:buFont typeface="Arial" panose="020B0604020202020204" pitchFamily="34" charset="0"/>
              <a:buChar char="•"/>
            </a:pPr>
            <a:r>
              <a:rPr lang="ru-RU" sz="2000" dirty="0">
                <a:solidFill>
                  <a:srgbClr val="0070C0"/>
                </a:solidFill>
              </a:rPr>
              <a:t>Смысл/семантика шаблона должна отличаться / быть больше чем сумма смыслов/семантик его компонентов.</a:t>
            </a:r>
          </a:p>
          <a:p>
            <a:pPr indent="457200"/>
            <a:r>
              <a:rPr lang="ru-RU" sz="2000" dirty="0">
                <a:solidFill>
                  <a:srgbClr val="0070C0"/>
                </a:solidFill>
              </a:rPr>
              <a:t>Для объектной и др. моделей, для моделей </a:t>
            </a:r>
            <a:r>
              <a:rPr lang="en-US" sz="2000" dirty="0">
                <a:solidFill>
                  <a:srgbClr val="0070C0"/>
                </a:solidFill>
              </a:rPr>
              <a:t>NoSQL, </a:t>
            </a:r>
            <a:r>
              <a:rPr lang="ru-RU" sz="2000" dirty="0">
                <a:solidFill>
                  <a:srgbClr val="0070C0"/>
                </a:solidFill>
              </a:rPr>
              <a:t>естественно, существуют свои виды шаблонов</a:t>
            </a:r>
            <a:r>
              <a:rPr lang="ru-RU" dirty="0">
                <a:solidFill>
                  <a:srgbClr val="0070C0"/>
                </a:solidFill>
              </a:rPr>
              <a:t>.</a:t>
            </a:r>
          </a:p>
        </p:txBody>
      </p:sp>
    </p:spTree>
    <p:extLst>
      <p:ext uri="{BB962C8B-B14F-4D97-AF65-F5344CB8AC3E}">
        <p14:creationId xmlns:p14="http://schemas.microsoft.com/office/powerpoint/2010/main" val="18033393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644089" y="10137"/>
            <a:ext cx="6507421" cy="1077218"/>
          </a:xfrm>
          <a:prstGeom prst="rect">
            <a:avLst/>
          </a:prstGeom>
        </p:spPr>
        <p:txBody>
          <a:bodyPr wrap="square">
            <a:spAutoFit/>
          </a:bodyPr>
          <a:lstStyle/>
          <a:p>
            <a:pPr lvl="0" algn="ctr"/>
            <a:r>
              <a:rPr lang="ru-RU" sz="3200" b="1" dirty="0">
                <a:solidFill>
                  <a:srgbClr val="C00000"/>
                </a:solidFill>
              </a:rPr>
              <a:t>Предлагаемая структура </a:t>
            </a:r>
            <a:endParaRPr lang="en-US" sz="3200" b="1" dirty="0" smtClean="0">
              <a:solidFill>
                <a:srgbClr val="C00000"/>
              </a:solidFill>
            </a:endParaRPr>
          </a:p>
          <a:p>
            <a:pPr lvl="0" algn="ctr"/>
            <a:r>
              <a:rPr lang="ru-RU" sz="3200" b="1" dirty="0" smtClean="0">
                <a:solidFill>
                  <a:srgbClr val="C00000"/>
                </a:solidFill>
              </a:rPr>
              <a:t>описания </a:t>
            </a:r>
            <a:r>
              <a:rPr lang="ru-RU" sz="3200" b="1" dirty="0">
                <a:solidFill>
                  <a:srgbClr val="C00000"/>
                </a:solidFill>
              </a:rPr>
              <a:t>архитектурного шаблона</a:t>
            </a:r>
          </a:p>
        </p:txBody>
      </p:sp>
      <p:sp>
        <p:nvSpPr>
          <p:cNvPr id="3" name="Прямоугольник 2"/>
          <p:cNvSpPr/>
          <p:nvPr/>
        </p:nvSpPr>
        <p:spPr>
          <a:xfrm>
            <a:off x="384445" y="1316683"/>
            <a:ext cx="10751127" cy="5016758"/>
          </a:xfrm>
          <a:prstGeom prst="rect">
            <a:avLst/>
          </a:prstGeom>
        </p:spPr>
        <p:txBody>
          <a:bodyPr wrap="square">
            <a:spAutoFit/>
          </a:bodyPr>
          <a:lstStyle/>
          <a:p>
            <a:pPr marL="342900" indent="-342900">
              <a:buFont typeface="+mj-lt"/>
              <a:buAutoNum type="arabicPeriod"/>
            </a:pPr>
            <a:r>
              <a:rPr lang="ru-RU" sz="2000" dirty="0">
                <a:solidFill>
                  <a:srgbClr val="0070C0"/>
                </a:solidFill>
              </a:rPr>
              <a:t>Название шаблона.</a:t>
            </a:r>
          </a:p>
          <a:p>
            <a:pPr marL="342900" indent="-342900">
              <a:buFont typeface="+mj-lt"/>
              <a:buAutoNum type="arabicPeriod"/>
            </a:pPr>
            <a:r>
              <a:rPr lang="ru-RU" sz="2000" dirty="0">
                <a:solidFill>
                  <a:srgbClr val="0070C0"/>
                </a:solidFill>
              </a:rPr>
              <a:t>Решаемая проблема.</a:t>
            </a:r>
          </a:p>
          <a:p>
            <a:pPr marL="342900" indent="-342900">
              <a:buFont typeface="+mj-lt"/>
              <a:buAutoNum type="arabicPeriod"/>
            </a:pPr>
            <a:r>
              <a:rPr lang="ru-RU" sz="2000" dirty="0">
                <a:solidFill>
                  <a:srgbClr val="0070C0"/>
                </a:solidFill>
              </a:rPr>
              <a:t>Описание контекста, в котором применим шаблон. </a:t>
            </a:r>
          </a:p>
          <a:p>
            <a:pPr marL="342900" indent="-342900">
              <a:buFont typeface="+mj-lt"/>
              <a:buAutoNum type="arabicPeriod"/>
            </a:pPr>
            <a:r>
              <a:rPr lang="ru-RU" sz="2000" dirty="0">
                <a:solidFill>
                  <a:srgbClr val="0070C0"/>
                </a:solidFill>
              </a:rPr>
              <a:t>Связи с шаблонами более высокого уровня.</a:t>
            </a:r>
          </a:p>
          <a:p>
            <a:pPr marL="342900" indent="-342900">
              <a:buFont typeface="+mj-lt"/>
              <a:buAutoNum type="arabicPeriod"/>
            </a:pPr>
            <a:r>
              <a:rPr lang="ru-RU" sz="2000" dirty="0">
                <a:solidFill>
                  <a:srgbClr val="0070C0"/>
                </a:solidFill>
              </a:rPr>
              <a:t>Модели данных -- базовая и эмулируемая (последняя, если шаблон эмулирует другую модель данных или её фрагмент). Проблемы с реализацией эмулируемой модели данных.</a:t>
            </a:r>
          </a:p>
          <a:p>
            <a:pPr marL="342900" indent="-342900">
              <a:buFont typeface="+mj-lt"/>
              <a:buAutoNum type="arabicPeriod"/>
            </a:pPr>
            <a:r>
              <a:rPr lang="ru-RU" sz="2000" dirty="0">
                <a:solidFill>
                  <a:srgbClr val="0070C0"/>
                </a:solidFill>
              </a:rPr>
              <a:t>Описание вариантов реализации шаблона, их достоинства и недостатки. Примеры.</a:t>
            </a:r>
          </a:p>
          <a:p>
            <a:pPr marL="342900" indent="-342900">
              <a:buFont typeface="+mj-lt"/>
              <a:buAutoNum type="arabicPeriod"/>
            </a:pPr>
            <a:r>
              <a:rPr lang="ru-RU" sz="2000" dirty="0">
                <a:solidFill>
                  <a:srgbClr val="0070C0"/>
                </a:solidFill>
              </a:rPr>
              <a:t>Описание особенностей реализуемого шаблоном фрагмента модели данных, вариантов управления данными внутри шаблона, в том числе системы триггеров.</a:t>
            </a:r>
          </a:p>
          <a:p>
            <a:pPr marL="342900" indent="-342900">
              <a:buFont typeface="+mj-lt"/>
              <a:buAutoNum type="arabicPeriod"/>
            </a:pPr>
            <a:r>
              <a:rPr lang="ru-RU" sz="2000" dirty="0">
                <a:solidFill>
                  <a:srgbClr val="0070C0"/>
                </a:solidFill>
              </a:rPr>
              <a:t>Описание особенностей запросов и манипуляции реализуемого фрагмента данных. </a:t>
            </a:r>
          </a:p>
          <a:p>
            <a:pPr marL="342900" indent="-342900">
              <a:buFont typeface="+mj-lt"/>
              <a:buAutoNum type="arabicPeriod"/>
            </a:pPr>
            <a:r>
              <a:rPr lang="ru-RU" sz="2000" dirty="0">
                <a:solidFill>
                  <a:srgbClr val="0070C0"/>
                </a:solidFill>
              </a:rPr>
              <a:t>Логика, если она отличается от принятой в контексте.</a:t>
            </a:r>
          </a:p>
          <a:p>
            <a:pPr marL="342900" indent="-342900">
              <a:buFont typeface="+mj-lt"/>
              <a:buAutoNum type="arabicPeriod"/>
            </a:pPr>
            <a:r>
              <a:rPr lang="ru-RU" sz="2000" dirty="0">
                <a:solidFill>
                  <a:srgbClr val="0070C0"/>
                </a:solidFill>
              </a:rPr>
              <a:t>Связи шаблона с более мелкими единицами языка.</a:t>
            </a:r>
          </a:p>
          <a:p>
            <a:pPr marL="342900" indent="-342900">
              <a:buFont typeface="+mj-lt"/>
              <a:buAutoNum type="arabicPeriod"/>
            </a:pPr>
            <a:r>
              <a:rPr lang="ru-RU" sz="2000" dirty="0">
                <a:solidFill>
                  <a:srgbClr val="0070C0"/>
                </a:solidFill>
              </a:rPr>
              <a:t>Необязательный раздел “Ограничения на дальнейшее обобщение”.</a:t>
            </a:r>
          </a:p>
          <a:p>
            <a:endParaRPr lang="ru-RU" sz="2000" dirty="0">
              <a:solidFill>
                <a:srgbClr val="0070C0"/>
              </a:solidFill>
            </a:endParaRPr>
          </a:p>
          <a:p>
            <a:r>
              <a:rPr lang="ru-RU" sz="2000" u="sng" dirty="0">
                <a:solidFill>
                  <a:srgbClr val="0070C0"/>
                </a:solidFill>
              </a:rPr>
              <a:t>Замечание</a:t>
            </a:r>
            <a:r>
              <a:rPr lang="ru-RU" sz="2000" dirty="0">
                <a:solidFill>
                  <a:srgbClr val="0070C0"/>
                </a:solidFill>
              </a:rPr>
              <a:t>: Шаблоны, слишком простые для оформления описания по такой схеме, будем называть приёмами. Пример -- замена многостолбцового ключа суррогатным. </a:t>
            </a:r>
          </a:p>
        </p:txBody>
      </p:sp>
    </p:spTree>
    <p:extLst>
      <p:ext uri="{BB962C8B-B14F-4D97-AF65-F5344CB8AC3E}">
        <p14:creationId xmlns:p14="http://schemas.microsoft.com/office/powerpoint/2010/main" val="3346683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354264" y="166282"/>
            <a:ext cx="5130176" cy="584775"/>
          </a:xfrm>
          <a:prstGeom prst="rect">
            <a:avLst/>
          </a:prstGeom>
        </p:spPr>
        <p:txBody>
          <a:bodyPr wrap="square">
            <a:spAutoFit/>
          </a:bodyPr>
          <a:lstStyle/>
          <a:p>
            <a:pPr lvl="0" algn="ctr"/>
            <a:r>
              <a:rPr lang="ru-RU" sz="3200" b="1" dirty="0">
                <a:solidFill>
                  <a:srgbClr val="C00000"/>
                </a:solidFill>
              </a:rPr>
              <a:t>Шаблоны и паттерны</a:t>
            </a:r>
          </a:p>
        </p:txBody>
      </p:sp>
      <p:sp>
        <p:nvSpPr>
          <p:cNvPr id="3" name="Прямоугольник 2"/>
          <p:cNvSpPr/>
          <p:nvPr/>
        </p:nvSpPr>
        <p:spPr>
          <a:xfrm>
            <a:off x="228600" y="917912"/>
            <a:ext cx="10687756" cy="5940088"/>
          </a:xfrm>
          <a:prstGeom prst="rect">
            <a:avLst/>
          </a:prstGeom>
        </p:spPr>
        <p:txBody>
          <a:bodyPr wrap="square">
            <a:spAutoFit/>
          </a:bodyPr>
          <a:lstStyle/>
          <a:p>
            <a:pPr indent="457200"/>
            <a:r>
              <a:rPr lang="ru-RU" sz="2000" dirty="0">
                <a:solidFill>
                  <a:srgbClr val="0070C0"/>
                </a:solidFill>
              </a:rPr>
              <a:t>Паттерны проектирования — это проверенные, в некотором смысле полезные, решения регулярно  возникающих задач, основанные на шаблонах различных видов. </a:t>
            </a:r>
          </a:p>
          <a:p>
            <a:pPr indent="457200"/>
            <a:r>
              <a:rPr lang="ru-RU" sz="2000" dirty="0">
                <a:solidFill>
                  <a:srgbClr val="0070C0"/>
                </a:solidFill>
              </a:rPr>
              <a:t>Будем различать паттерны проектирования ПО и шаблоны/паттерны структур данных.</a:t>
            </a:r>
          </a:p>
          <a:p>
            <a:pPr indent="457200"/>
            <a:r>
              <a:rPr lang="ru-RU" sz="2000" dirty="0">
                <a:solidFill>
                  <a:srgbClr val="0070C0"/>
                </a:solidFill>
              </a:rPr>
              <a:t>Паттерны проектирования ПО должны реализоваться во всех или в группе языков программирования. Но паттерн это не класс и не библиотека, подключаемая к проекту. Это “существо” более высокого уровня абстракции.    </a:t>
            </a:r>
          </a:p>
          <a:p>
            <a:pPr indent="457200"/>
            <a:r>
              <a:rPr lang="ru-RU" sz="2000" dirty="0">
                <a:solidFill>
                  <a:srgbClr val="0070C0"/>
                </a:solidFill>
              </a:rPr>
              <a:t>Правильно примененный паттерн упрощает или как-то улучшает решение. Паттерн, примененный неправильно или к неподходящей задаче, ухудшает решение.      </a:t>
            </a:r>
          </a:p>
          <a:p>
            <a:r>
              <a:rPr lang="ru-RU" sz="2000" dirty="0">
                <a:solidFill>
                  <a:srgbClr val="0070C0"/>
                </a:solidFill>
              </a:rPr>
              <a:t>     Паттерны, решающие задачу, но ухудшающие решения, называются </a:t>
            </a:r>
            <a:r>
              <a:rPr lang="ru-RU" sz="2000" dirty="0" err="1">
                <a:solidFill>
                  <a:srgbClr val="0070C0"/>
                </a:solidFill>
              </a:rPr>
              <a:t>антипаттернами</a:t>
            </a:r>
            <a:r>
              <a:rPr lang="ru-RU" sz="2000" dirty="0">
                <a:solidFill>
                  <a:srgbClr val="0070C0"/>
                </a:solidFill>
              </a:rPr>
              <a:t>. </a:t>
            </a:r>
          </a:p>
          <a:p>
            <a:r>
              <a:rPr lang="ru-RU" sz="2000" dirty="0">
                <a:solidFill>
                  <a:srgbClr val="0070C0"/>
                </a:solidFill>
              </a:rPr>
              <a:t>     Паттерн проектирования в ООП [согласно </a:t>
            </a:r>
            <a:r>
              <a:rPr lang="ru-RU" sz="2000" dirty="0" err="1">
                <a:solidFill>
                  <a:srgbClr val="0070C0"/>
                </a:solidFill>
              </a:rPr>
              <a:t>GoF</a:t>
            </a:r>
            <a:r>
              <a:rPr lang="ru-RU" sz="2000" dirty="0">
                <a:solidFill>
                  <a:srgbClr val="0070C0"/>
                </a:solidFill>
              </a:rPr>
              <a:t>] состоит из:</a:t>
            </a:r>
          </a:p>
          <a:p>
            <a:pPr marL="457200" indent="-457200">
              <a:buFont typeface="+mj-lt"/>
              <a:buAutoNum type="arabicPeriod"/>
            </a:pPr>
            <a:r>
              <a:rPr lang="ru-RU" sz="2000" dirty="0">
                <a:solidFill>
                  <a:srgbClr val="0070C0"/>
                </a:solidFill>
              </a:rPr>
              <a:t>имени;</a:t>
            </a:r>
          </a:p>
          <a:p>
            <a:pPr marL="457200" indent="-457200">
              <a:buFont typeface="+mj-lt"/>
              <a:buAutoNum type="arabicPeriod"/>
            </a:pPr>
            <a:r>
              <a:rPr lang="ru-RU" sz="2000" dirty="0">
                <a:solidFill>
                  <a:srgbClr val="0070C0"/>
                </a:solidFill>
              </a:rPr>
              <a:t>описания задачи для которой шаблон предназначен;</a:t>
            </a:r>
          </a:p>
          <a:p>
            <a:pPr marL="457200" indent="-457200">
              <a:buFont typeface="+mj-lt"/>
              <a:buAutoNum type="arabicPeriod"/>
            </a:pPr>
            <a:r>
              <a:rPr lang="ru-RU" sz="2000" dirty="0">
                <a:solidFill>
                  <a:srgbClr val="0070C0"/>
                </a:solidFill>
              </a:rPr>
              <a:t>описания решения;</a:t>
            </a:r>
          </a:p>
          <a:p>
            <a:pPr marL="457200" indent="-457200">
              <a:buFont typeface="+mj-lt"/>
              <a:buAutoNum type="arabicPeriod"/>
            </a:pPr>
            <a:r>
              <a:rPr lang="ru-RU" sz="2000" dirty="0">
                <a:solidFill>
                  <a:srgbClr val="0070C0"/>
                </a:solidFill>
              </a:rPr>
              <a:t>характеристик результата применения паттерна, определяющих, в частности, влияние на степень гибкости, расширяемости и переносимости системы.</a:t>
            </a:r>
          </a:p>
          <a:p>
            <a:r>
              <a:rPr lang="ru-RU" sz="2000" u="sng" dirty="0">
                <a:solidFill>
                  <a:srgbClr val="0070C0"/>
                </a:solidFill>
              </a:rPr>
              <a:t>Замечание 1</a:t>
            </a:r>
            <a:r>
              <a:rPr lang="ru-RU" sz="2000" dirty="0">
                <a:solidFill>
                  <a:srgbClr val="0070C0"/>
                </a:solidFill>
              </a:rPr>
              <a:t>: Из-за большой вариативности версий SQL паттерны одной версии могут оказаться вредными или бесполезными в другой. Пример – представления деревьев в таблицах SQL.</a:t>
            </a:r>
          </a:p>
          <a:p>
            <a:r>
              <a:rPr lang="ru-RU" sz="2000" u="sng" dirty="0">
                <a:solidFill>
                  <a:srgbClr val="0070C0"/>
                </a:solidFill>
              </a:rPr>
              <a:t>Замечание 2</a:t>
            </a:r>
            <a:r>
              <a:rPr lang="ru-RU" sz="2000" dirty="0">
                <a:solidFill>
                  <a:srgbClr val="0070C0"/>
                </a:solidFill>
              </a:rPr>
              <a:t>: Полезность шаблона может зависеть от потока запросов и модификаций. Пример – все виды </a:t>
            </a:r>
            <a:r>
              <a:rPr lang="ru-RU" sz="2000" dirty="0" err="1">
                <a:solidFill>
                  <a:srgbClr val="0070C0"/>
                </a:solidFill>
              </a:rPr>
              <a:t>денормализации</a:t>
            </a:r>
            <a:r>
              <a:rPr lang="ru-RU" sz="2000" dirty="0">
                <a:solidFill>
                  <a:srgbClr val="0070C0"/>
                </a:solidFill>
              </a:rPr>
              <a:t>.</a:t>
            </a:r>
          </a:p>
        </p:txBody>
      </p:sp>
    </p:spTree>
    <p:extLst>
      <p:ext uri="{BB962C8B-B14F-4D97-AF65-F5344CB8AC3E}">
        <p14:creationId xmlns:p14="http://schemas.microsoft.com/office/powerpoint/2010/main" val="39671609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544590" y="2514257"/>
            <a:ext cx="7978101" cy="1569660"/>
          </a:xfrm>
          <a:prstGeom prst="rect">
            <a:avLst/>
          </a:prstGeom>
        </p:spPr>
        <p:txBody>
          <a:bodyPr wrap="square">
            <a:spAutoFit/>
          </a:bodyPr>
          <a:lstStyle/>
          <a:p>
            <a:pPr lvl="0" algn="ctr"/>
            <a:r>
              <a:rPr lang="ru-RU" sz="3200" b="1" dirty="0">
                <a:solidFill>
                  <a:srgbClr val="C00000"/>
                </a:solidFill>
              </a:rPr>
              <a:t>Шаблон “Сущность </a:t>
            </a:r>
          </a:p>
          <a:p>
            <a:pPr lvl="0" algn="ctr"/>
            <a:r>
              <a:rPr lang="ru-RU" sz="3200" b="1" dirty="0">
                <a:solidFill>
                  <a:srgbClr val="C00000"/>
                </a:solidFill>
              </a:rPr>
              <a:t>с атрибутами изменяющимися во времени”</a:t>
            </a:r>
          </a:p>
        </p:txBody>
      </p:sp>
    </p:spTree>
    <p:extLst>
      <p:ext uri="{BB962C8B-B14F-4D97-AF65-F5344CB8AC3E}">
        <p14:creationId xmlns:p14="http://schemas.microsoft.com/office/powerpoint/2010/main" val="13702978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Рисунок 4"/>
          <p:cNvPicPr>
            <a:picLocks noChangeAspect="1"/>
          </p:cNvPicPr>
          <p:nvPr/>
        </p:nvPicPr>
        <p:blipFill>
          <a:blip r:embed="rId3"/>
          <a:stretch>
            <a:fillRect/>
          </a:stretch>
        </p:blipFill>
        <p:spPr>
          <a:xfrm>
            <a:off x="228600" y="87412"/>
            <a:ext cx="11428511" cy="6770587"/>
          </a:xfrm>
          <a:prstGeom prst="rect">
            <a:avLst/>
          </a:prstGeom>
        </p:spPr>
      </p:pic>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6" name="Прямоугольник 5"/>
          <p:cNvSpPr/>
          <p:nvPr/>
        </p:nvSpPr>
        <p:spPr>
          <a:xfrm>
            <a:off x="7947006" y="1447055"/>
            <a:ext cx="4121256" cy="584775"/>
          </a:xfrm>
          <a:prstGeom prst="rect">
            <a:avLst/>
          </a:prstGeom>
        </p:spPr>
        <p:txBody>
          <a:bodyPr wrap="none">
            <a:spAutoFit/>
          </a:bodyPr>
          <a:lstStyle/>
          <a:p>
            <a:r>
              <a:rPr lang="ru-RU" sz="3200" b="1" dirty="0">
                <a:solidFill>
                  <a:srgbClr val="C00000"/>
                </a:solidFill>
              </a:rPr>
              <a:t>Физическая схема </a:t>
            </a:r>
            <a:r>
              <a:rPr lang="en-US" sz="3200" b="1" dirty="0">
                <a:solidFill>
                  <a:srgbClr val="C00000"/>
                </a:solidFill>
              </a:rPr>
              <a:t>HR </a:t>
            </a:r>
            <a:endParaRPr lang="ru-RU" sz="3200" b="1" dirty="0">
              <a:solidFill>
                <a:srgbClr val="C00000"/>
              </a:solidFill>
            </a:endParaRPr>
          </a:p>
        </p:txBody>
      </p:sp>
    </p:spTree>
    <p:extLst>
      <p:ext uri="{BB962C8B-B14F-4D97-AF65-F5344CB8AC3E}">
        <p14:creationId xmlns:p14="http://schemas.microsoft.com/office/powerpoint/2010/main" val="544962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324961" y="476457"/>
            <a:ext cx="5130176" cy="584775"/>
          </a:xfrm>
          <a:prstGeom prst="rect">
            <a:avLst/>
          </a:prstGeom>
        </p:spPr>
        <p:txBody>
          <a:bodyPr wrap="square">
            <a:spAutoFit/>
          </a:bodyPr>
          <a:lstStyle/>
          <a:p>
            <a:pPr lvl="0" algn="ctr"/>
            <a:r>
              <a:rPr lang="en-US" sz="3200" b="1" dirty="0">
                <a:solidFill>
                  <a:srgbClr val="C00000"/>
                </a:solidFill>
              </a:rPr>
              <a:t>HR </a:t>
            </a:r>
            <a:r>
              <a:rPr lang="ru-RU" sz="3200" b="1" dirty="0">
                <a:solidFill>
                  <a:srgbClr val="C00000"/>
                </a:solidFill>
              </a:rPr>
              <a:t>описание </a:t>
            </a:r>
          </a:p>
        </p:txBody>
      </p:sp>
      <p:sp>
        <p:nvSpPr>
          <p:cNvPr id="3" name="Прямоугольник 2"/>
          <p:cNvSpPr/>
          <p:nvPr/>
        </p:nvSpPr>
        <p:spPr>
          <a:xfrm>
            <a:off x="228600" y="1061232"/>
            <a:ext cx="10725469" cy="5324535"/>
          </a:xfrm>
          <a:prstGeom prst="rect">
            <a:avLst/>
          </a:prstGeom>
        </p:spPr>
        <p:txBody>
          <a:bodyPr wrap="square">
            <a:spAutoFit/>
          </a:bodyPr>
          <a:lstStyle/>
          <a:p>
            <a:pPr indent="457200"/>
            <a:r>
              <a:rPr lang="ru-RU" sz="2000" dirty="0">
                <a:solidFill>
                  <a:srgbClr val="0070C0"/>
                </a:solidFill>
              </a:rPr>
              <a:t>В записях о штате сотрудников каждый сотрудник имеет идентификационный номер, адрес электронной почты, идентификатор должности, оклад и (идентификатор) руководителя. Некоторые сотрудники дополнительно к окладу зарабатывают комиссионные.</a:t>
            </a:r>
          </a:p>
          <a:p>
            <a:pPr indent="457200"/>
            <a:r>
              <a:rPr lang="ru-RU" sz="2000" dirty="0">
                <a:solidFill>
                  <a:srgbClr val="0070C0"/>
                </a:solidFill>
              </a:rPr>
              <a:t>Также компания хранит информацию о должностях в рамках организации. У каждой должности есть идентификатор, название и диапазон ("вилка") окладов.</a:t>
            </a:r>
          </a:p>
          <a:p>
            <a:pPr indent="457200"/>
            <a:r>
              <a:rPr lang="ru-RU" sz="2000" dirty="0">
                <a:solidFill>
                  <a:srgbClr val="0070C0"/>
                </a:solidFill>
              </a:rPr>
              <a:t>Некоторые сотрудники долгое время работают в компании и занимали в ней разные должности. При уходе сотрудника с должности записываются сведения о продолжительности его работы в данной должности, её идентификатор и подразделение, в котором работал сотрудник.</a:t>
            </a:r>
          </a:p>
          <a:p>
            <a:pPr indent="457200"/>
            <a:r>
              <a:rPr lang="ru-RU" sz="2000" dirty="0">
                <a:solidFill>
                  <a:srgbClr val="0070C0"/>
                </a:solidFill>
              </a:rPr>
              <a:t>Компания из данного примера работает в нескольких регионах, поэтому хранятся сведения о местах расположения её складов и подразделений. Каждый сотрудник приписан к одному подразделению, а каждое подразделение идентифицируется уникальным номером.  Каждое подразделение связано (находится во взаимно однозначном соответствии) с одним местоположением, а для каждого местоположения хранится полный адрес, содержащий название улицы, почтовый индекс, город, штат или область и код страны.  </a:t>
            </a:r>
          </a:p>
          <a:p>
            <a:pPr indent="457200"/>
            <a:r>
              <a:rPr lang="ru-RU" sz="2000" dirty="0">
                <a:solidFill>
                  <a:srgbClr val="0070C0"/>
                </a:solidFill>
              </a:rPr>
              <a:t>Для местоположений подразделений и складов хранится детализированная  информация: название страны и географический регион, где расположена страна.</a:t>
            </a:r>
          </a:p>
        </p:txBody>
      </p:sp>
    </p:spTree>
    <p:extLst>
      <p:ext uri="{BB962C8B-B14F-4D97-AF65-F5344CB8AC3E}">
        <p14:creationId xmlns:p14="http://schemas.microsoft.com/office/powerpoint/2010/main" val="37766934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5458691" y="1386266"/>
            <a:ext cx="6456218" cy="3046988"/>
          </a:xfrm>
          <a:prstGeom prst="rect">
            <a:avLst/>
          </a:prstGeom>
        </p:spPr>
        <p:txBody>
          <a:bodyPr wrap="square">
            <a:spAutoFit/>
          </a:bodyPr>
          <a:lstStyle/>
          <a:p>
            <a:pPr lvl="0" algn="ctr"/>
            <a:r>
              <a:rPr lang="ru-RU" sz="3200" b="1" dirty="0">
                <a:solidFill>
                  <a:srgbClr val="C00000"/>
                </a:solidFill>
              </a:rPr>
              <a:t>Пример реализации шаблона “Сущность с атрибутами изменяющимися во времени” в схеме </a:t>
            </a:r>
            <a:r>
              <a:rPr lang="en-US" sz="3200" b="1" dirty="0">
                <a:solidFill>
                  <a:srgbClr val="C00000"/>
                </a:solidFill>
              </a:rPr>
              <a:t>HR</a:t>
            </a:r>
            <a:r>
              <a:rPr lang="ru-RU" sz="3200" b="1" dirty="0">
                <a:solidFill>
                  <a:srgbClr val="C00000"/>
                </a:solidFill>
              </a:rPr>
              <a:t>.</a:t>
            </a:r>
          </a:p>
          <a:p>
            <a:pPr lvl="0" algn="ctr"/>
            <a:r>
              <a:rPr lang="ru-RU" sz="3200" b="1" dirty="0">
                <a:solidFill>
                  <a:srgbClr val="C00000"/>
                </a:solidFill>
              </a:rPr>
              <a:t>Имеются ошибки!</a:t>
            </a:r>
          </a:p>
          <a:p>
            <a:pPr lvl="0"/>
            <a:endParaRPr lang="ru-RU" sz="3200" dirty="0">
              <a:solidFill>
                <a:srgbClr val="FF0000"/>
              </a:solidFill>
            </a:endParaRPr>
          </a:p>
        </p:txBody>
      </p:sp>
      <p:pic>
        <p:nvPicPr>
          <p:cNvPr id="3" name="Рисунок 2"/>
          <p:cNvPicPr>
            <a:picLocks noChangeAspect="1"/>
          </p:cNvPicPr>
          <p:nvPr/>
        </p:nvPicPr>
        <p:blipFill>
          <a:blip r:embed="rId3"/>
          <a:stretch>
            <a:fillRect/>
          </a:stretch>
        </p:blipFill>
        <p:spPr>
          <a:xfrm>
            <a:off x="849531" y="-1"/>
            <a:ext cx="4248941" cy="6825349"/>
          </a:xfrm>
          <a:prstGeom prst="rect">
            <a:avLst/>
          </a:prstGeom>
        </p:spPr>
      </p:pic>
    </p:spTree>
    <p:extLst>
      <p:ext uri="{BB962C8B-B14F-4D97-AF65-F5344CB8AC3E}">
        <p14:creationId xmlns:p14="http://schemas.microsoft.com/office/powerpoint/2010/main" val="7959057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748109" y="116045"/>
            <a:ext cx="6932080" cy="1077218"/>
          </a:xfrm>
          <a:prstGeom prst="rect">
            <a:avLst/>
          </a:prstGeom>
        </p:spPr>
        <p:txBody>
          <a:bodyPr wrap="square">
            <a:spAutoFit/>
          </a:bodyPr>
          <a:lstStyle/>
          <a:p>
            <a:pPr lvl="0" algn="ctr"/>
            <a:r>
              <a:rPr lang="ru-RU" sz="3200" b="1" dirty="0">
                <a:solidFill>
                  <a:srgbClr val="C00000"/>
                </a:solidFill>
              </a:rPr>
              <a:t>Обобщаем подсхему </a:t>
            </a:r>
          </a:p>
          <a:p>
            <a:pPr lvl="0" algn="ctr"/>
            <a:r>
              <a:rPr lang="ru-RU" sz="3200" b="1" dirty="0">
                <a:solidFill>
                  <a:srgbClr val="C00000"/>
                </a:solidFill>
              </a:rPr>
              <a:t>из EMPLOYEES и JOB_HISTORY</a:t>
            </a:r>
          </a:p>
        </p:txBody>
      </p:sp>
      <p:pic>
        <p:nvPicPr>
          <p:cNvPr id="3" name="Рисунок 2"/>
          <p:cNvPicPr>
            <a:picLocks noChangeAspect="1"/>
          </p:cNvPicPr>
          <p:nvPr/>
        </p:nvPicPr>
        <p:blipFill>
          <a:blip r:embed="rId3"/>
          <a:stretch>
            <a:fillRect/>
          </a:stretch>
        </p:blipFill>
        <p:spPr>
          <a:xfrm>
            <a:off x="748109" y="1238057"/>
            <a:ext cx="6623075" cy="2002826"/>
          </a:xfrm>
          <a:prstGeom prst="rect">
            <a:avLst/>
          </a:prstGeom>
        </p:spPr>
      </p:pic>
      <p:pic>
        <p:nvPicPr>
          <p:cNvPr id="5" name="Рисунок 4"/>
          <p:cNvPicPr>
            <a:picLocks noChangeAspect="1"/>
          </p:cNvPicPr>
          <p:nvPr/>
        </p:nvPicPr>
        <p:blipFill>
          <a:blip r:embed="rId4"/>
          <a:stretch>
            <a:fillRect/>
          </a:stretch>
        </p:blipFill>
        <p:spPr>
          <a:xfrm>
            <a:off x="4072955" y="3240883"/>
            <a:ext cx="6049880" cy="3584252"/>
          </a:xfrm>
          <a:prstGeom prst="rect">
            <a:avLst/>
          </a:prstGeom>
        </p:spPr>
      </p:pic>
    </p:spTree>
    <p:extLst>
      <p:ext uri="{BB962C8B-B14F-4D97-AF65-F5344CB8AC3E}">
        <p14:creationId xmlns:p14="http://schemas.microsoft.com/office/powerpoint/2010/main" val="272915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064346" y="545367"/>
            <a:ext cx="6815812" cy="584775"/>
          </a:xfrm>
          <a:prstGeom prst="rect">
            <a:avLst/>
          </a:prstGeom>
        </p:spPr>
        <p:txBody>
          <a:bodyPr wrap="square">
            <a:spAutoFit/>
          </a:bodyPr>
          <a:lstStyle/>
          <a:p>
            <a:pPr lvl="0"/>
            <a:r>
              <a:rPr lang="ru-RU" sz="3200" b="1" dirty="0">
                <a:solidFill>
                  <a:srgbClr val="C00000"/>
                </a:solidFill>
              </a:rPr>
              <a:t>Шаблоны Кристофера </a:t>
            </a:r>
            <a:r>
              <a:rPr lang="ru-RU" sz="3200" b="1" dirty="0" err="1">
                <a:solidFill>
                  <a:srgbClr val="C00000"/>
                </a:solidFill>
              </a:rPr>
              <a:t>Александера</a:t>
            </a:r>
            <a:endParaRPr lang="ru-RU" sz="3200" b="1" dirty="0">
              <a:solidFill>
                <a:srgbClr val="C00000"/>
              </a:solidFill>
            </a:endParaRPr>
          </a:p>
        </p:txBody>
      </p:sp>
      <p:sp>
        <p:nvSpPr>
          <p:cNvPr id="3" name="Прямоугольник 2"/>
          <p:cNvSpPr/>
          <p:nvPr/>
        </p:nvSpPr>
        <p:spPr>
          <a:xfrm>
            <a:off x="1180205" y="1513068"/>
            <a:ext cx="4682836" cy="5016758"/>
          </a:xfrm>
          <a:prstGeom prst="rect">
            <a:avLst/>
          </a:prstGeom>
        </p:spPr>
        <p:txBody>
          <a:bodyPr wrap="square">
            <a:spAutoFit/>
          </a:bodyPr>
          <a:lstStyle/>
          <a:p>
            <a:pPr indent="457200"/>
            <a:r>
              <a:rPr lang="ru-RU" dirty="0"/>
              <a:t> </a:t>
            </a:r>
            <a:r>
              <a:rPr lang="ru-RU" sz="2000" dirty="0">
                <a:solidFill>
                  <a:srgbClr val="0070C0"/>
                </a:solidFill>
              </a:rPr>
              <a:t>Как это ни странно, первые работы </a:t>
            </a:r>
          </a:p>
          <a:p>
            <a:r>
              <a:rPr lang="ru-RU" sz="2000" dirty="0">
                <a:solidFill>
                  <a:srgbClr val="0070C0"/>
                </a:solidFill>
              </a:rPr>
              <a:t>по шаблонам/паттернам программирования </a:t>
            </a:r>
          </a:p>
          <a:p>
            <a:r>
              <a:rPr lang="ru-RU" sz="2000" dirty="0">
                <a:solidFill>
                  <a:srgbClr val="0070C0"/>
                </a:solidFill>
              </a:rPr>
              <a:t>были основаны на трудах </a:t>
            </a:r>
          </a:p>
          <a:p>
            <a:r>
              <a:rPr lang="ru-RU" sz="2000" dirty="0">
                <a:solidFill>
                  <a:srgbClr val="0070C0"/>
                </a:solidFill>
              </a:rPr>
              <a:t>математика и архитектора  </a:t>
            </a:r>
          </a:p>
          <a:p>
            <a:r>
              <a:rPr lang="ru-RU" sz="2000" dirty="0">
                <a:solidFill>
                  <a:srgbClr val="0070C0"/>
                </a:solidFill>
              </a:rPr>
              <a:t>Кристофера </a:t>
            </a:r>
            <a:r>
              <a:rPr lang="ru-RU" sz="2000" dirty="0" err="1">
                <a:solidFill>
                  <a:srgbClr val="0070C0"/>
                </a:solidFill>
              </a:rPr>
              <a:t>Александера</a:t>
            </a:r>
            <a:r>
              <a:rPr lang="ru-RU" sz="2000" dirty="0">
                <a:solidFill>
                  <a:srgbClr val="0070C0"/>
                </a:solidFill>
              </a:rPr>
              <a:t> </a:t>
            </a:r>
          </a:p>
          <a:p>
            <a:r>
              <a:rPr lang="ru-RU" sz="2000" dirty="0">
                <a:solidFill>
                  <a:srgbClr val="0070C0"/>
                </a:solidFill>
              </a:rPr>
              <a:t>(</a:t>
            </a:r>
            <a:r>
              <a:rPr lang="ru-RU" sz="2000" dirty="0" err="1">
                <a:solidFill>
                  <a:srgbClr val="0070C0"/>
                </a:solidFill>
              </a:rPr>
              <a:t>Christopher</a:t>
            </a:r>
            <a:r>
              <a:rPr lang="ru-RU" sz="2000" dirty="0">
                <a:solidFill>
                  <a:srgbClr val="0070C0"/>
                </a:solidFill>
              </a:rPr>
              <a:t> </a:t>
            </a:r>
            <a:r>
              <a:rPr lang="ru-RU" sz="2000" dirty="0" err="1">
                <a:solidFill>
                  <a:srgbClr val="0070C0"/>
                </a:solidFill>
              </a:rPr>
              <a:t>Alexander</a:t>
            </a:r>
            <a:r>
              <a:rPr lang="ru-RU" sz="2000" dirty="0">
                <a:solidFill>
                  <a:srgbClr val="0070C0"/>
                </a:solidFill>
              </a:rPr>
              <a:t>):</a:t>
            </a:r>
          </a:p>
          <a:p>
            <a:r>
              <a:rPr lang="ru-RU" sz="2000" dirty="0">
                <a:solidFill>
                  <a:srgbClr val="0070C0"/>
                </a:solidFill>
              </a:rPr>
              <a:t>“</a:t>
            </a:r>
            <a:r>
              <a:rPr lang="ru-RU" sz="2000" dirty="0" err="1">
                <a:solidFill>
                  <a:srgbClr val="0070C0"/>
                </a:solidFill>
              </a:rPr>
              <a:t>Notes</a:t>
            </a:r>
            <a:r>
              <a:rPr lang="ru-RU" sz="2000" dirty="0">
                <a:solidFill>
                  <a:srgbClr val="0070C0"/>
                </a:solidFill>
              </a:rPr>
              <a:t> </a:t>
            </a:r>
            <a:r>
              <a:rPr lang="ru-RU" sz="2000" dirty="0" err="1">
                <a:solidFill>
                  <a:srgbClr val="0070C0"/>
                </a:solidFill>
              </a:rPr>
              <a:t>On</a:t>
            </a:r>
            <a:r>
              <a:rPr lang="ru-RU" sz="2000" dirty="0">
                <a:solidFill>
                  <a:srgbClr val="0070C0"/>
                </a:solidFill>
              </a:rPr>
              <a:t> </a:t>
            </a:r>
            <a:r>
              <a:rPr lang="ru-RU" sz="2000" dirty="0" err="1">
                <a:solidFill>
                  <a:srgbClr val="0070C0"/>
                </a:solidFill>
              </a:rPr>
              <a:t>The</a:t>
            </a:r>
            <a:r>
              <a:rPr lang="ru-RU" sz="2000" dirty="0">
                <a:solidFill>
                  <a:srgbClr val="0070C0"/>
                </a:solidFill>
              </a:rPr>
              <a:t> </a:t>
            </a:r>
            <a:r>
              <a:rPr lang="ru-RU" sz="2000" dirty="0" err="1">
                <a:solidFill>
                  <a:srgbClr val="0070C0"/>
                </a:solidFill>
              </a:rPr>
              <a:t>Synthesis</a:t>
            </a:r>
            <a:r>
              <a:rPr lang="ru-RU" sz="2000" dirty="0">
                <a:solidFill>
                  <a:srgbClr val="0070C0"/>
                </a:solidFill>
              </a:rPr>
              <a:t> </a:t>
            </a:r>
            <a:r>
              <a:rPr lang="ru-RU" sz="2000" dirty="0" err="1">
                <a:solidFill>
                  <a:srgbClr val="0070C0"/>
                </a:solidFill>
              </a:rPr>
              <a:t>Of</a:t>
            </a:r>
            <a:r>
              <a:rPr lang="ru-RU" sz="2000" dirty="0">
                <a:solidFill>
                  <a:srgbClr val="0070C0"/>
                </a:solidFill>
              </a:rPr>
              <a:t> </a:t>
            </a:r>
            <a:r>
              <a:rPr lang="ru-RU" sz="2000" dirty="0" err="1">
                <a:solidFill>
                  <a:srgbClr val="0070C0"/>
                </a:solidFill>
              </a:rPr>
              <a:t>Form</a:t>
            </a:r>
            <a:r>
              <a:rPr lang="ru-RU" sz="2000" dirty="0">
                <a:solidFill>
                  <a:srgbClr val="0070C0"/>
                </a:solidFill>
              </a:rPr>
              <a:t>” (1964)</a:t>
            </a:r>
          </a:p>
          <a:p>
            <a:r>
              <a:rPr lang="ru-RU" sz="2000" dirty="0">
                <a:solidFill>
                  <a:srgbClr val="0070C0"/>
                </a:solidFill>
              </a:rPr>
              <a:t>“</a:t>
            </a:r>
            <a:r>
              <a:rPr lang="ru-RU" sz="2000" dirty="0" err="1">
                <a:solidFill>
                  <a:srgbClr val="0070C0"/>
                </a:solidFill>
              </a:rPr>
              <a:t>The</a:t>
            </a:r>
            <a:r>
              <a:rPr lang="ru-RU" sz="2000" dirty="0">
                <a:solidFill>
                  <a:srgbClr val="0070C0"/>
                </a:solidFill>
              </a:rPr>
              <a:t> </a:t>
            </a:r>
            <a:r>
              <a:rPr lang="ru-RU" sz="2000" dirty="0" err="1">
                <a:solidFill>
                  <a:srgbClr val="0070C0"/>
                </a:solidFill>
              </a:rPr>
              <a:t>Pattern</a:t>
            </a:r>
            <a:r>
              <a:rPr lang="ru-RU" sz="2000" dirty="0">
                <a:solidFill>
                  <a:srgbClr val="0070C0"/>
                </a:solidFill>
              </a:rPr>
              <a:t> </a:t>
            </a:r>
            <a:r>
              <a:rPr lang="ru-RU" sz="2000" dirty="0" err="1">
                <a:solidFill>
                  <a:srgbClr val="0070C0"/>
                </a:solidFill>
              </a:rPr>
              <a:t>Language</a:t>
            </a:r>
            <a:r>
              <a:rPr lang="ru-RU" sz="2000" dirty="0">
                <a:solidFill>
                  <a:srgbClr val="0070C0"/>
                </a:solidFill>
              </a:rPr>
              <a:t>” (1977) – в Интернете </a:t>
            </a:r>
          </a:p>
          <a:p>
            <a:r>
              <a:rPr lang="ru-RU" sz="2000" dirty="0">
                <a:solidFill>
                  <a:srgbClr val="0070C0"/>
                </a:solidFill>
              </a:rPr>
              <a:t>       доступен русский перевод,</a:t>
            </a:r>
          </a:p>
          <a:p>
            <a:r>
              <a:rPr lang="ru-RU" sz="2000" dirty="0">
                <a:solidFill>
                  <a:srgbClr val="0070C0"/>
                </a:solidFill>
              </a:rPr>
              <a:t> “</a:t>
            </a:r>
            <a:r>
              <a:rPr lang="ru-RU" sz="2000" dirty="0" err="1">
                <a:solidFill>
                  <a:srgbClr val="0070C0"/>
                </a:solidFill>
              </a:rPr>
              <a:t>The</a:t>
            </a:r>
            <a:r>
              <a:rPr lang="ru-RU" sz="2000" dirty="0">
                <a:solidFill>
                  <a:srgbClr val="0070C0"/>
                </a:solidFill>
              </a:rPr>
              <a:t> </a:t>
            </a:r>
            <a:r>
              <a:rPr lang="ru-RU" sz="2000" dirty="0" err="1">
                <a:solidFill>
                  <a:srgbClr val="0070C0"/>
                </a:solidFill>
              </a:rPr>
              <a:t>Timeless</a:t>
            </a:r>
            <a:r>
              <a:rPr lang="ru-RU" sz="2000" dirty="0">
                <a:solidFill>
                  <a:srgbClr val="0070C0"/>
                </a:solidFill>
              </a:rPr>
              <a:t> </a:t>
            </a:r>
            <a:r>
              <a:rPr lang="ru-RU" sz="2000" dirty="0" err="1">
                <a:solidFill>
                  <a:srgbClr val="0070C0"/>
                </a:solidFill>
              </a:rPr>
              <a:t>Way</a:t>
            </a:r>
            <a:r>
              <a:rPr lang="ru-RU" sz="2000" dirty="0">
                <a:solidFill>
                  <a:srgbClr val="0070C0"/>
                </a:solidFill>
              </a:rPr>
              <a:t> </a:t>
            </a:r>
            <a:r>
              <a:rPr lang="ru-RU" sz="2000" dirty="0" err="1">
                <a:solidFill>
                  <a:srgbClr val="0070C0"/>
                </a:solidFill>
              </a:rPr>
              <a:t>of</a:t>
            </a:r>
            <a:r>
              <a:rPr lang="ru-RU" sz="2000" dirty="0">
                <a:solidFill>
                  <a:srgbClr val="0070C0"/>
                </a:solidFill>
              </a:rPr>
              <a:t> </a:t>
            </a:r>
            <a:r>
              <a:rPr lang="ru-RU" sz="2000" dirty="0" err="1">
                <a:solidFill>
                  <a:srgbClr val="0070C0"/>
                </a:solidFill>
              </a:rPr>
              <a:t>Building</a:t>
            </a:r>
            <a:r>
              <a:rPr lang="ru-RU" sz="2000" dirty="0">
                <a:solidFill>
                  <a:srgbClr val="0070C0"/>
                </a:solidFill>
              </a:rPr>
              <a:t>” (1979). </a:t>
            </a:r>
          </a:p>
          <a:p>
            <a:r>
              <a:rPr lang="ru-RU" sz="2000" dirty="0">
                <a:solidFill>
                  <a:srgbClr val="0070C0"/>
                </a:solidFill>
              </a:rPr>
              <a:t>     Похоже, что популярность </a:t>
            </a:r>
            <a:r>
              <a:rPr lang="ru-RU" sz="2000" dirty="0" err="1">
                <a:solidFill>
                  <a:srgbClr val="0070C0"/>
                </a:solidFill>
              </a:rPr>
              <a:t>Александера</a:t>
            </a:r>
            <a:r>
              <a:rPr lang="ru-RU" sz="2000" dirty="0">
                <a:solidFill>
                  <a:srgbClr val="0070C0"/>
                </a:solidFill>
              </a:rPr>
              <a:t> </a:t>
            </a:r>
          </a:p>
          <a:p>
            <a:r>
              <a:rPr lang="ru-RU" sz="2000" dirty="0">
                <a:solidFill>
                  <a:srgbClr val="0070C0"/>
                </a:solidFill>
              </a:rPr>
              <a:t>среди архитекторов  ниже, чем среди </a:t>
            </a:r>
          </a:p>
          <a:p>
            <a:r>
              <a:rPr lang="ru-RU" sz="2000" dirty="0">
                <a:solidFill>
                  <a:srgbClr val="0070C0"/>
                </a:solidFill>
              </a:rPr>
              <a:t>IT–специалистов.</a:t>
            </a:r>
          </a:p>
        </p:txBody>
      </p:sp>
      <p:pic>
        <p:nvPicPr>
          <p:cNvPr id="6" name="Рисунок 5"/>
          <p:cNvPicPr>
            <a:picLocks noChangeAspect="1"/>
          </p:cNvPicPr>
          <p:nvPr/>
        </p:nvPicPr>
        <p:blipFill>
          <a:blip r:embed="rId3"/>
          <a:stretch>
            <a:fillRect/>
          </a:stretch>
        </p:blipFill>
        <p:spPr>
          <a:xfrm>
            <a:off x="7767008" y="1432090"/>
            <a:ext cx="2920237" cy="5425910"/>
          </a:xfrm>
          <a:prstGeom prst="rect">
            <a:avLst/>
          </a:prstGeom>
        </p:spPr>
      </p:pic>
    </p:spTree>
    <p:extLst>
      <p:ext uri="{BB962C8B-B14F-4D97-AF65-F5344CB8AC3E}">
        <p14:creationId xmlns:p14="http://schemas.microsoft.com/office/powerpoint/2010/main" val="4728825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813422" y="1039599"/>
            <a:ext cx="11101769" cy="1077218"/>
          </a:xfrm>
          <a:prstGeom prst="rect">
            <a:avLst/>
          </a:prstGeom>
        </p:spPr>
        <p:txBody>
          <a:bodyPr wrap="square">
            <a:spAutoFit/>
          </a:bodyPr>
          <a:lstStyle/>
          <a:p>
            <a:pPr lvl="0" algn="ctr"/>
            <a:r>
              <a:rPr lang="ru-RU" sz="3200" b="1" dirty="0">
                <a:solidFill>
                  <a:srgbClr val="C00000"/>
                </a:solidFill>
              </a:rPr>
              <a:t>Шаблон “Сущность с атрибутами изменяющимися во времени”  1/4</a:t>
            </a:r>
          </a:p>
        </p:txBody>
      </p:sp>
      <p:sp>
        <p:nvSpPr>
          <p:cNvPr id="6" name="Прямоугольник 5"/>
          <p:cNvSpPr/>
          <p:nvPr/>
        </p:nvSpPr>
        <p:spPr>
          <a:xfrm>
            <a:off x="813423" y="2072730"/>
            <a:ext cx="10160000" cy="4708981"/>
          </a:xfrm>
          <a:prstGeom prst="rect">
            <a:avLst/>
          </a:prstGeom>
        </p:spPr>
        <p:txBody>
          <a:bodyPr wrap="square">
            <a:spAutoFit/>
          </a:bodyPr>
          <a:lstStyle/>
          <a:p>
            <a:r>
              <a:rPr lang="ru-RU" sz="2000" dirty="0">
                <a:solidFill>
                  <a:srgbClr val="0070C0"/>
                </a:solidFill>
              </a:rPr>
              <a:t>1. Название шаблона.</a:t>
            </a:r>
          </a:p>
          <a:p>
            <a:r>
              <a:rPr lang="ru-RU" sz="2000" dirty="0">
                <a:solidFill>
                  <a:srgbClr val="0070C0"/>
                </a:solidFill>
              </a:rPr>
              <a:t>Сущность с атрибутами, изменяемыми во времени</a:t>
            </a:r>
          </a:p>
          <a:p>
            <a:r>
              <a:rPr lang="ru-RU" sz="2000" dirty="0">
                <a:solidFill>
                  <a:srgbClr val="0070C0"/>
                </a:solidFill>
              </a:rPr>
              <a:t>2. Решаемая проблема.</a:t>
            </a:r>
          </a:p>
          <a:p>
            <a:r>
              <a:rPr lang="ru-RU" sz="2000" dirty="0">
                <a:solidFill>
                  <a:srgbClr val="0070C0"/>
                </a:solidFill>
              </a:rPr>
              <a:t>Сущность с атрибутами, изменяемыми во времени не представима единственной сущностью/таблицей ни в концептуальной, ни в логической, ни в физической моделях. Шаблон представляет такую сущность структурой из двух и более сущностей, содержащих временные метки. Часть атрибутов может оставаться неизменными всё время существования системы.</a:t>
            </a:r>
          </a:p>
          <a:p>
            <a:r>
              <a:rPr lang="ru-RU" sz="2000" dirty="0">
                <a:solidFill>
                  <a:srgbClr val="0070C0"/>
                </a:solidFill>
              </a:rPr>
              <a:t>3.Описание контекста, в котором применим шаблон. </a:t>
            </a:r>
          </a:p>
          <a:p>
            <a:r>
              <a:rPr lang="ru-RU" sz="2000" dirty="0">
                <a:solidFill>
                  <a:srgbClr val="0070C0"/>
                </a:solidFill>
              </a:rPr>
              <a:t>Контекст – только структурированные данные с временными атрибутами достаточными для описания изменений. Сущности не содержат </a:t>
            </a:r>
            <a:r>
              <a:rPr lang="ru-RU" sz="2000" dirty="0" err="1">
                <a:solidFill>
                  <a:srgbClr val="0070C0"/>
                </a:solidFill>
              </a:rPr>
              <a:t>flashback</a:t>
            </a:r>
            <a:r>
              <a:rPr lang="ru-RU" sz="2000" dirty="0">
                <a:solidFill>
                  <a:srgbClr val="0070C0"/>
                </a:solidFill>
              </a:rPr>
              <a:t> значений.</a:t>
            </a:r>
          </a:p>
          <a:p>
            <a:pPr lvl="0"/>
            <a:r>
              <a:rPr lang="ru-RU" sz="2000" dirty="0">
                <a:solidFill>
                  <a:srgbClr val="0070C0"/>
                </a:solidFill>
              </a:rPr>
              <a:t>4. Связи с шаблонами более высокого уровня.</a:t>
            </a:r>
          </a:p>
          <a:p>
            <a:r>
              <a:rPr lang="ru-RU" sz="2000" dirty="0">
                <a:solidFill>
                  <a:srgbClr val="0070C0"/>
                </a:solidFill>
              </a:rPr>
              <a:t>Представляет базисные сущности, изменяемые во времени. Все другие сущности считаются неизменными.</a:t>
            </a:r>
          </a:p>
          <a:p>
            <a:endParaRPr lang="ru-RU" sz="2000" dirty="0"/>
          </a:p>
        </p:txBody>
      </p:sp>
    </p:spTree>
    <p:extLst>
      <p:ext uri="{BB962C8B-B14F-4D97-AF65-F5344CB8AC3E}">
        <p14:creationId xmlns:p14="http://schemas.microsoft.com/office/powerpoint/2010/main" val="11836437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813424" y="1210117"/>
            <a:ext cx="10737874" cy="1077218"/>
          </a:xfrm>
          <a:prstGeom prst="rect">
            <a:avLst/>
          </a:prstGeom>
        </p:spPr>
        <p:txBody>
          <a:bodyPr wrap="square">
            <a:spAutoFit/>
          </a:bodyPr>
          <a:lstStyle/>
          <a:p>
            <a:pPr lvl="0" algn="ctr"/>
            <a:r>
              <a:rPr lang="ru-RU" sz="3200" b="1" dirty="0">
                <a:solidFill>
                  <a:srgbClr val="C00000"/>
                </a:solidFill>
              </a:rPr>
              <a:t>Шаблон “Сущность с атрибутами изменяющимися во времени”  2/4</a:t>
            </a:r>
          </a:p>
        </p:txBody>
      </p:sp>
      <p:sp>
        <p:nvSpPr>
          <p:cNvPr id="3" name="Прямоугольник 2"/>
          <p:cNvSpPr/>
          <p:nvPr/>
        </p:nvSpPr>
        <p:spPr>
          <a:xfrm>
            <a:off x="1212980" y="2684242"/>
            <a:ext cx="9666514" cy="4093428"/>
          </a:xfrm>
          <a:prstGeom prst="rect">
            <a:avLst/>
          </a:prstGeom>
        </p:spPr>
        <p:txBody>
          <a:bodyPr wrap="square">
            <a:spAutoFit/>
          </a:bodyPr>
          <a:lstStyle/>
          <a:p>
            <a:r>
              <a:rPr lang="ru-RU" sz="2000" dirty="0">
                <a:solidFill>
                  <a:srgbClr val="0070C0"/>
                </a:solidFill>
              </a:rPr>
              <a:t>5. Модели данных -- базовая и эмулируемая (последняя, если шаблон эмулирует другую модель данных или её фрагмент). Проблемы с реализацией эмулируемой модели данных.</a:t>
            </a:r>
          </a:p>
          <a:p>
            <a:r>
              <a:rPr lang="ru-RU" sz="2000" dirty="0">
                <a:solidFill>
                  <a:srgbClr val="0070C0"/>
                </a:solidFill>
              </a:rPr>
              <a:t>Можно считать, что шаблон эмулирует модель с </a:t>
            </a:r>
            <a:r>
              <a:rPr lang="ru-RU" sz="2000" dirty="0" err="1">
                <a:solidFill>
                  <a:srgbClr val="0070C0"/>
                </a:solidFill>
              </a:rPr>
              <a:t>темпоральными</a:t>
            </a:r>
            <a:r>
              <a:rPr lang="ru-RU" sz="2000" dirty="0">
                <a:solidFill>
                  <a:srgbClr val="0070C0"/>
                </a:solidFill>
              </a:rPr>
              <a:t> данными.</a:t>
            </a:r>
          </a:p>
          <a:p>
            <a:r>
              <a:rPr lang="ru-RU" sz="2000" dirty="0">
                <a:solidFill>
                  <a:srgbClr val="0070C0"/>
                </a:solidFill>
              </a:rPr>
              <a:t>6. Описание вариантов реализации шаблона, их достоинства и недостатки. Примеры.</a:t>
            </a:r>
          </a:p>
          <a:p>
            <a:r>
              <a:rPr lang="ru-RU" sz="2000" dirty="0">
                <a:solidFill>
                  <a:srgbClr val="0070C0"/>
                </a:solidFill>
              </a:rPr>
              <a:t>6.1. Могут существовать несколько групп атрибутов, изменяемых во времени синхронно. Для каждой такой группы создаётся своя историческая таблица, использующая шаблон “Атрибуты, изменяемые во времени”. </a:t>
            </a:r>
          </a:p>
          <a:p>
            <a:r>
              <a:rPr lang="ru-RU" sz="2000" dirty="0">
                <a:solidFill>
                  <a:srgbClr val="0070C0"/>
                </a:solidFill>
              </a:rPr>
              <a:t>6.2. Возможно существование группы неизменных атрибутов.</a:t>
            </a:r>
          </a:p>
          <a:p>
            <a:r>
              <a:rPr lang="ru-RU" sz="2000" dirty="0">
                <a:solidFill>
                  <a:srgbClr val="0070C0"/>
                </a:solidFill>
              </a:rPr>
              <a:t>6.3. Возможны два варианта семантики основной таблицы (в примере демонстрационной схемы HR это таблица </a:t>
            </a:r>
            <a:r>
              <a:rPr lang="ru-RU" sz="2000" dirty="0" err="1">
                <a:solidFill>
                  <a:srgbClr val="0070C0"/>
                </a:solidFill>
              </a:rPr>
              <a:t>employees</a:t>
            </a:r>
            <a:r>
              <a:rPr lang="ru-RU" sz="2000" dirty="0">
                <a:solidFill>
                  <a:srgbClr val="0070C0"/>
                </a:solidFill>
              </a:rPr>
              <a:t>). Она может содержать либо а) </a:t>
            </a:r>
            <a:r>
              <a:rPr lang="ru-RU" sz="2000" dirty="0" err="1">
                <a:solidFill>
                  <a:srgbClr val="0070C0"/>
                </a:solidFill>
              </a:rPr>
              <a:t>свéдения</a:t>
            </a:r>
            <a:r>
              <a:rPr lang="ru-RU" sz="2000" dirty="0">
                <a:solidFill>
                  <a:srgbClr val="0070C0"/>
                </a:solidFill>
              </a:rPr>
              <a:t> на момент появления экземпляра сущности, либо б) </a:t>
            </a:r>
            <a:r>
              <a:rPr lang="ru-RU" sz="2000" dirty="0" err="1">
                <a:solidFill>
                  <a:srgbClr val="0070C0"/>
                </a:solidFill>
              </a:rPr>
              <a:t>свéдения</a:t>
            </a:r>
            <a:r>
              <a:rPr lang="ru-RU" sz="2000" dirty="0">
                <a:solidFill>
                  <a:srgbClr val="0070C0"/>
                </a:solidFill>
              </a:rPr>
              <a:t> на текущий момент. </a:t>
            </a:r>
          </a:p>
        </p:txBody>
      </p:sp>
    </p:spTree>
    <p:extLst>
      <p:ext uri="{BB962C8B-B14F-4D97-AF65-F5344CB8AC3E}">
        <p14:creationId xmlns:p14="http://schemas.microsoft.com/office/powerpoint/2010/main" val="29350844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813423" y="1072208"/>
            <a:ext cx="10943148" cy="1077218"/>
          </a:xfrm>
          <a:prstGeom prst="rect">
            <a:avLst/>
          </a:prstGeom>
        </p:spPr>
        <p:txBody>
          <a:bodyPr wrap="square">
            <a:spAutoFit/>
          </a:bodyPr>
          <a:lstStyle/>
          <a:p>
            <a:pPr lvl="0" algn="ctr"/>
            <a:r>
              <a:rPr lang="ru-RU" sz="3200" b="1" dirty="0">
                <a:solidFill>
                  <a:srgbClr val="C00000"/>
                </a:solidFill>
              </a:rPr>
              <a:t>Шаблон “Сущность с атрибутами изменяющимися во времени”  3/4</a:t>
            </a:r>
          </a:p>
        </p:txBody>
      </p:sp>
      <p:sp>
        <p:nvSpPr>
          <p:cNvPr id="3" name="Прямоугольник 2"/>
          <p:cNvSpPr/>
          <p:nvPr/>
        </p:nvSpPr>
        <p:spPr>
          <a:xfrm>
            <a:off x="1408922" y="2169656"/>
            <a:ext cx="9741160" cy="4401205"/>
          </a:xfrm>
          <a:prstGeom prst="rect">
            <a:avLst/>
          </a:prstGeom>
        </p:spPr>
        <p:txBody>
          <a:bodyPr wrap="square">
            <a:spAutoFit/>
          </a:bodyPr>
          <a:lstStyle/>
          <a:p>
            <a:r>
              <a:rPr lang="ru-RU" sz="2000" dirty="0">
                <a:solidFill>
                  <a:srgbClr val="0070C0"/>
                </a:solidFill>
              </a:rPr>
              <a:t>6.4.	Достоинства, недостатки</a:t>
            </a:r>
          </a:p>
          <a:p>
            <a:r>
              <a:rPr lang="ru-RU" sz="2000" dirty="0">
                <a:solidFill>
                  <a:srgbClr val="0070C0"/>
                </a:solidFill>
              </a:rPr>
              <a:t>7.	Описание особенностей реализуемого шаблоном фрагмента модели данных, вариантов управления данными внутри шаблона, в том числе системы триггеров.</a:t>
            </a:r>
          </a:p>
          <a:p>
            <a:r>
              <a:rPr lang="ru-RU" sz="2000" dirty="0">
                <a:solidFill>
                  <a:srgbClr val="0070C0"/>
                </a:solidFill>
              </a:rPr>
              <a:t>7.1.	Вариант семантики a). Создание нового экземпляра сущности. Триггер на вставку переносит дату начала существования из основной таблицы в столбец начала периода в исторической таблице. В неё же переносятся все значения атрибутов, действующих в первом периоде и в дальнейшем изменяемые синхронно. Если существует несколько таких синхронно изменяемых групп, то для каждой из них эти действия выполняются отдельно.</a:t>
            </a:r>
          </a:p>
          <a:p>
            <a:r>
              <a:rPr lang="ru-RU" sz="2000" dirty="0">
                <a:solidFill>
                  <a:srgbClr val="0070C0"/>
                </a:solidFill>
              </a:rPr>
              <a:t>7.2.	Вариант семантики a). Добавление периода времени. Выполняется в рамках шаблона “Атрибуты, изменяющиеся во времени”. Реализуется заданием начала нового периода и значений атрибутов у сущностей, входящих в одну группу в соответствующей исторической таблице. Возможна генерация конца предыдущего периода с помощью триггера, срабатывающего на событие “Вставка нового периода”.</a:t>
            </a:r>
          </a:p>
        </p:txBody>
      </p:sp>
    </p:spTree>
    <p:extLst>
      <p:ext uri="{BB962C8B-B14F-4D97-AF65-F5344CB8AC3E}">
        <p14:creationId xmlns:p14="http://schemas.microsoft.com/office/powerpoint/2010/main" val="35153832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368629" y="1072208"/>
            <a:ext cx="9943041" cy="1077218"/>
          </a:xfrm>
          <a:prstGeom prst="rect">
            <a:avLst/>
          </a:prstGeom>
        </p:spPr>
        <p:txBody>
          <a:bodyPr wrap="square">
            <a:spAutoFit/>
          </a:bodyPr>
          <a:lstStyle/>
          <a:p>
            <a:pPr lvl="0" algn="ctr"/>
            <a:r>
              <a:rPr lang="ru-RU" sz="3200" b="1" dirty="0">
                <a:solidFill>
                  <a:srgbClr val="C00000"/>
                </a:solidFill>
              </a:rPr>
              <a:t>Шаблон “Сущность с атрибутами изменяющимися во времени”  4/4</a:t>
            </a:r>
          </a:p>
        </p:txBody>
      </p:sp>
      <p:sp>
        <p:nvSpPr>
          <p:cNvPr id="3" name="Прямоугольник 2"/>
          <p:cNvSpPr/>
          <p:nvPr/>
        </p:nvSpPr>
        <p:spPr>
          <a:xfrm>
            <a:off x="1586203" y="2172768"/>
            <a:ext cx="9507894" cy="4708981"/>
          </a:xfrm>
          <a:prstGeom prst="rect">
            <a:avLst/>
          </a:prstGeom>
        </p:spPr>
        <p:txBody>
          <a:bodyPr wrap="square">
            <a:spAutoFit/>
          </a:bodyPr>
          <a:lstStyle/>
          <a:p>
            <a:r>
              <a:rPr lang="ru-RU" sz="2000" dirty="0">
                <a:solidFill>
                  <a:srgbClr val="0070C0"/>
                </a:solidFill>
              </a:rPr>
              <a:t>7.3. Вариант семантики a). Удаление экземпляра сущности. Триггер на удаление записи из основной таблицы удаляет все записи её периодов из исторической таблицы. Обосновать необходимость удаления всех данных. Если данные не удаляются, то вопрос о том, существует ли экземпляр сущности решаем сопоставлением концов периодов и указанной даты. </a:t>
            </a:r>
          </a:p>
          <a:p>
            <a:r>
              <a:rPr lang="ru-RU" sz="2000" dirty="0">
                <a:solidFill>
                  <a:srgbClr val="0070C0"/>
                </a:solidFill>
              </a:rPr>
              <a:t>7.4. Вариант семантики b). – здесь не приводится</a:t>
            </a:r>
          </a:p>
          <a:p>
            <a:r>
              <a:rPr lang="ru-RU" sz="2000" dirty="0">
                <a:solidFill>
                  <a:srgbClr val="0070C0"/>
                </a:solidFill>
              </a:rPr>
              <a:t>8. Описание особенностей запросов и манипуляции реализуемого фрагмента данных. Триггеры. – здесь не приводится</a:t>
            </a:r>
          </a:p>
          <a:p>
            <a:r>
              <a:rPr lang="ru-RU" sz="2000" dirty="0">
                <a:solidFill>
                  <a:srgbClr val="0070C0"/>
                </a:solidFill>
              </a:rPr>
              <a:t>9. Логика, если она отличается от принятой в контексте. Описание особенностей запросов и манипуляции реализуемого фрагмента данных. – здесь не приводится</a:t>
            </a:r>
          </a:p>
          <a:p>
            <a:r>
              <a:rPr lang="ru-RU" sz="2000" dirty="0">
                <a:solidFill>
                  <a:srgbClr val="0070C0"/>
                </a:solidFill>
              </a:rPr>
              <a:t>10.  Связи шаблона с более мелкими единицами языка.</a:t>
            </a:r>
          </a:p>
          <a:p>
            <a:r>
              <a:rPr lang="ru-RU" sz="2000" dirty="0">
                <a:solidFill>
                  <a:srgbClr val="0070C0"/>
                </a:solidFill>
              </a:rPr>
              <a:t>Включает шаблоны “Атрибуты, изменяющиеся во времени” и ‘’Передача   данных”.</a:t>
            </a:r>
          </a:p>
          <a:p>
            <a:r>
              <a:rPr lang="ru-RU" sz="2000" dirty="0">
                <a:solidFill>
                  <a:srgbClr val="0070C0"/>
                </a:solidFill>
              </a:rPr>
              <a:t>11.  Ограничения на дальнейшее обобщение.</a:t>
            </a:r>
          </a:p>
          <a:p>
            <a:r>
              <a:rPr lang="ru-RU" sz="2000" dirty="0">
                <a:solidFill>
                  <a:srgbClr val="0070C0"/>
                </a:solidFill>
              </a:rPr>
              <a:t>Возможно дальнейшее обобщение шаблона на сущности с атрибутами в значениях которых можно создавать разбиения на фрагменты/подобласти</a:t>
            </a:r>
          </a:p>
        </p:txBody>
      </p:sp>
    </p:spTree>
    <p:extLst>
      <p:ext uri="{BB962C8B-B14F-4D97-AF65-F5344CB8AC3E}">
        <p14:creationId xmlns:p14="http://schemas.microsoft.com/office/powerpoint/2010/main" val="23700890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2439024" y="2015753"/>
            <a:ext cx="6963594" cy="1077218"/>
          </a:xfrm>
          <a:prstGeom prst="rect">
            <a:avLst/>
          </a:prstGeom>
        </p:spPr>
        <p:txBody>
          <a:bodyPr wrap="square">
            <a:spAutoFit/>
          </a:bodyPr>
          <a:lstStyle/>
          <a:p>
            <a:pPr lvl="0" algn="ctr"/>
            <a:r>
              <a:rPr lang="ru-RU" sz="3200" b="1" dirty="0">
                <a:solidFill>
                  <a:srgbClr val="C00000"/>
                </a:solidFill>
              </a:rPr>
              <a:t>Шаблон “Атрибут изменяющийся во времени”</a:t>
            </a:r>
          </a:p>
        </p:txBody>
      </p:sp>
    </p:spTree>
    <p:extLst>
      <p:ext uri="{BB962C8B-B14F-4D97-AF65-F5344CB8AC3E}">
        <p14:creationId xmlns:p14="http://schemas.microsoft.com/office/powerpoint/2010/main" val="26970130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228600" y="17534"/>
            <a:ext cx="8296564" cy="1077218"/>
          </a:xfrm>
          <a:prstGeom prst="rect">
            <a:avLst/>
          </a:prstGeom>
        </p:spPr>
        <p:txBody>
          <a:bodyPr wrap="square">
            <a:spAutoFit/>
          </a:bodyPr>
          <a:lstStyle/>
          <a:p>
            <a:pPr lvl="0" algn="ctr"/>
            <a:r>
              <a:rPr lang="ru-RU" sz="3200" b="1" dirty="0">
                <a:solidFill>
                  <a:srgbClr val="C00000"/>
                </a:solidFill>
              </a:rPr>
              <a:t>Реализация шаблона “Атрибуты изменяемые во времени”. Задание начал интервалов</a:t>
            </a:r>
          </a:p>
        </p:txBody>
      </p:sp>
      <p:sp>
        <p:nvSpPr>
          <p:cNvPr id="3" name="Прямоугольник 2"/>
          <p:cNvSpPr/>
          <p:nvPr/>
        </p:nvSpPr>
        <p:spPr>
          <a:xfrm>
            <a:off x="923635" y="1198480"/>
            <a:ext cx="10788073" cy="1015663"/>
          </a:xfrm>
          <a:prstGeom prst="rect">
            <a:avLst/>
          </a:prstGeom>
        </p:spPr>
        <p:txBody>
          <a:bodyPr wrap="square">
            <a:spAutoFit/>
          </a:bodyPr>
          <a:lstStyle/>
          <a:p>
            <a:pPr indent="457200"/>
            <a:r>
              <a:rPr lang="ru-RU" sz="2000" dirty="0">
                <a:solidFill>
                  <a:srgbClr val="0070C0"/>
                </a:solidFill>
              </a:rPr>
              <a:t>В таблице </a:t>
            </a:r>
            <a:r>
              <a:rPr lang="ru-RU" sz="2000" dirty="0"/>
              <a:t>PRICE1</a:t>
            </a:r>
            <a:r>
              <a:rPr lang="ru-RU" sz="2000" dirty="0">
                <a:solidFill>
                  <a:srgbClr val="0070C0"/>
                </a:solidFill>
              </a:rPr>
              <a:t> указывается только начало действия цены. Семантика известная пользователю, но не прописанная в базе, определяет, что срок действия цены заканчивается в день, предшествующий назначению новой цены на этот товар.</a:t>
            </a:r>
          </a:p>
        </p:txBody>
      </p:sp>
      <p:pic>
        <p:nvPicPr>
          <p:cNvPr id="5" name="Рисунок 4"/>
          <p:cNvPicPr>
            <a:picLocks noChangeAspect="1"/>
          </p:cNvPicPr>
          <p:nvPr/>
        </p:nvPicPr>
        <p:blipFill>
          <a:blip r:embed="rId3"/>
          <a:stretch>
            <a:fillRect/>
          </a:stretch>
        </p:blipFill>
        <p:spPr>
          <a:xfrm>
            <a:off x="3526313" y="2286267"/>
            <a:ext cx="5139373" cy="1804572"/>
          </a:xfrm>
          <a:prstGeom prst="rect">
            <a:avLst/>
          </a:prstGeom>
        </p:spPr>
      </p:pic>
      <p:sp>
        <p:nvSpPr>
          <p:cNvPr id="6" name="Прямоугольник 5"/>
          <p:cNvSpPr/>
          <p:nvPr/>
        </p:nvSpPr>
        <p:spPr>
          <a:xfrm>
            <a:off x="997526" y="4195756"/>
            <a:ext cx="10778837" cy="2554545"/>
          </a:xfrm>
          <a:prstGeom prst="rect">
            <a:avLst/>
          </a:prstGeom>
        </p:spPr>
        <p:txBody>
          <a:bodyPr wrap="square">
            <a:spAutoFit/>
          </a:bodyPr>
          <a:lstStyle/>
          <a:p>
            <a:pPr indent="457200"/>
            <a:r>
              <a:rPr lang="ru-RU" sz="2000" dirty="0">
                <a:solidFill>
                  <a:srgbClr val="0070C0"/>
                </a:solidFill>
              </a:rPr>
              <a:t>Первичный ключ образуют столбцы </a:t>
            </a:r>
            <a:r>
              <a:rPr lang="en-US" sz="2000" dirty="0"/>
              <a:t>PRICE_CODE</a:t>
            </a:r>
            <a:r>
              <a:rPr lang="en-US" sz="2000" dirty="0">
                <a:solidFill>
                  <a:srgbClr val="0070C0"/>
                </a:solidFill>
              </a:rPr>
              <a:t> </a:t>
            </a:r>
            <a:r>
              <a:rPr lang="ru-RU" sz="2000" dirty="0">
                <a:solidFill>
                  <a:srgbClr val="0070C0"/>
                </a:solidFill>
              </a:rPr>
              <a:t>и </a:t>
            </a:r>
            <a:r>
              <a:rPr lang="en-US" sz="2000" dirty="0"/>
              <a:t>START_DATE</a:t>
            </a:r>
            <a:r>
              <a:rPr lang="en-US" sz="2000" dirty="0">
                <a:solidFill>
                  <a:srgbClr val="0070C0"/>
                </a:solidFill>
              </a:rPr>
              <a:t>.</a:t>
            </a:r>
          </a:p>
          <a:p>
            <a:pPr indent="457200"/>
            <a:r>
              <a:rPr lang="ru-RU" sz="2000" dirty="0">
                <a:solidFill>
                  <a:srgbClr val="0070C0"/>
                </a:solidFill>
              </a:rPr>
              <a:t>Запрос, позволяющий узнать цену товара </a:t>
            </a:r>
            <a:r>
              <a:rPr lang="ru-RU" sz="2000" dirty="0"/>
              <a:t>“</a:t>
            </a:r>
            <a:r>
              <a:rPr lang="en-US" sz="2000" dirty="0"/>
              <a:t>A”</a:t>
            </a:r>
            <a:r>
              <a:rPr lang="en-US" sz="2000" dirty="0">
                <a:solidFill>
                  <a:srgbClr val="0070C0"/>
                </a:solidFill>
              </a:rPr>
              <a:t> </a:t>
            </a:r>
            <a:r>
              <a:rPr lang="ru-RU" sz="2000" dirty="0">
                <a:solidFill>
                  <a:srgbClr val="0070C0"/>
                </a:solidFill>
              </a:rPr>
              <a:t>действующую на указанную дату, требует использования подзапроса:</a:t>
            </a:r>
          </a:p>
          <a:p>
            <a:r>
              <a:rPr lang="en-US" sz="2000" b="1" dirty="0"/>
              <a:t>SELECT </a:t>
            </a:r>
            <a:r>
              <a:rPr lang="en-US" sz="2000" dirty="0"/>
              <a:t> price  </a:t>
            </a:r>
            <a:r>
              <a:rPr lang="en-US" sz="2000" b="1" dirty="0"/>
              <a:t>FROM</a:t>
            </a:r>
            <a:r>
              <a:rPr lang="en-US" sz="2000" dirty="0"/>
              <a:t>  price1</a:t>
            </a:r>
          </a:p>
          <a:p>
            <a:r>
              <a:rPr lang="en-US" sz="2000" b="1" dirty="0"/>
              <a:t>WHERE</a:t>
            </a:r>
            <a:r>
              <a:rPr lang="en-US" sz="2000" dirty="0"/>
              <a:t>  </a:t>
            </a:r>
            <a:r>
              <a:rPr lang="en-US" sz="2000" dirty="0" err="1"/>
              <a:t>price_code</a:t>
            </a:r>
            <a:r>
              <a:rPr lang="en-US" sz="2000" dirty="0"/>
              <a:t> = ’A’</a:t>
            </a:r>
          </a:p>
          <a:p>
            <a:r>
              <a:rPr lang="en-US" sz="2000" dirty="0"/>
              <a:t>          </a:t>
            </a:r>
            <a:r>
              <a:rPr lang="en-US" sz="2000" b="1" dirty="0"/>
              <a:t>AND</a:t>
            </a:r>
            <a:r>
              <a:rPr lang="en-US" sz="2000" dirty="0"/>
              <a:t>  </a:t>
            </a:r>
            <a:r>
              <a:rPr lang="en-US" sz="2000" dirty="0" err="1"/>
              <a:t>start_date</a:t>
            </a:r>
            <a:r>
              <a:rPr lang="en-US" sz="2000" dirty="0"/>
              <a:t> =  (</a:t>
            </a:r>
            <a:r>
              <a:rPr lang="en-US" sz="2000" b="1" dirty="0"/>
              <a:t>SELECT</a:t>
            </a:r>
            <a:r>
              <a:rPr lang="en-US" sz="2000" dirty="0"/>
              <a:t>  MAX(</a:t>
            </a:r>
            <a:r>
              <a:rPr lang="en-US" sz="2000" dirty="0" err="1"/>
              <a:t>start_date</a:t>
            </a:r>
            <a:r>
              <a:rPr lang="en-US" sz="2000" dirty="0"/>
              <a:t>)  </a:t>
            </a:r>
            <a:r>
              <a:rPr lang="en-US" sz="2000" b="1" dirty="0"/>
              <a:t>FROM</a:t>
            </a:r>
            <a:r>
              <a:rPr lang="en-US" sz="2000" dirty="0"/>
              <a:t>  price1</a:t>
            </a:r>
          </a:p>
          <a:p>
            <a:r>
              <a:rPr lang="en-US" sz="2000" dirty="0"/>
              <a:t>                  </a:t>
            </a:r>
            <a:r>
              <a:rPr lang="en-US" sz="2000" b="1" dirty="0" smtClean="0"/>
              <a:t>WHERE</a:t>
            </a:r>
            <a:r>
              <a:rPr lang="en-US" sz="2000" dirty="0" smtClean="0"/>
              <a:t> </a:t>
            </a:r>
            <a:r>
              <a:rPr lang="en-US" sz="2000" dirty="0" err="1"/>
              <a:t>price_code</a:t>
            </a:r>
            <a:r>
              <a:rPr lang="en-US" sz="2000" dirty="0"/>
              <a:t> = ’A’   </a:t>
            </a:r>
            <a:r>
              <a:rPr lang="en-US" sz="2000" b="1" dirty="0"/>
              <a:t>AND</a:t>
            </a:r>
            <a:r>
              <a:rPr lang="en-US" sz="2000" dirty="0"/>
              <a:t>   </a:t>
            </a:r>
            <a:r>
              <a:rPr lang="en-US" sz="2000" dirty="0" err="1"/>
              <a:t>start_date</a:t>
            </a:r>
            <a:r>
              <a:rPr lang="en-US" sz="2000" dirty="0"/>
              <a:t> &lt;= </a:t>
            </a:r>
            <a:r>
              <a:rPr lang="ru-RU" sz="2000" dirty="0"/>
              <a:t>требуемая_ дата)</a:t>
            </a:r>
          </a:p>
          <a:p>
            <a:r>
              <a:rPr lang="ru-RU" sz="2000" dirty="0">
                <a:solidFill>
                  <a:srgbClr val="0070C0"/>
                </a:solidFill>
              </a:rPr>
              <a:t>Плохой план исполнения!!</a:t>
            </a:r>
          </a:p>
        </p:txBody>
      </p:sp>
    </p:spTree>
    <p:extLst>
      <p:ext uri="{BB962C8B-B14F-4D97-AF65-F5344CB8AC3E}">
        <p14:creationId xmlns:p14="http://schemas.microsoft.com/office/powerpoint/2010/main" val="157993438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813424" y="71092"/>
            <a:ext cx="7111376" cy="1569660"/>
          </a:xfrm>
          <a:prstGeom prst="rect">
            <a:avLst/>
          </a:prstGeom>
        </p:spPr>
        <p:txBody>
          <a:bodyPr wrap="square">
            <a:spAutoFit/>
          </a:bodyPr>
          <a:lstStyle/>
          <a:p>
            <a:pPr lvl="0" algn="ctr"/>
            <a:r>
              <a:rPr lang="ru-RU" sz="3200" b="1" dirty="0">
                <a:solidFill>
                  <a:srgbClr val="C00000"/>
                </a:solidFill>
              </a:rPr>
              <a:t>Реализация шаблона “Атрибуты изменяемые во времени”. Задание  начал и концов интервалов</a:t>
            </a:r>
          </a:p>
        </p:txBody>
      </p:sp>
      <p:sp>
        <p:nvSpPr>
          <p:cNvPr id="3" name="Прямоугольник 2"/>
          <p:cNvSpPr/>
          <p:nvPr/>
        </p:nvSpPr>
        <p:spPr>
          <a:xfrm>
            <a:off x="462565" y="1664699"/>
            <a:ext cx="10474036" cy="707886"/>
          </a:xfrm>
          <a:prstGeom prst="rect">
            <a:avLst/>
          </a:prstGeom>
        </p:spPr>
        <p:txBody>
          <a:bodyPr wrap="square">
            <a:spAutoFit/>
          </a:bodyPr>
          <a:lstStyle/>
          <a:p>
            <a:r>
              <a:rPr lang="ru-RU" sz="2000" dirty="0">
                <a:solidFill>
                  <a:srgbClr val="0070C0"/>
                </a:solidFill>
              </a:rPr>
              <a:t>Таблица </a:t>
            </a:r>
            <a:r>
              <a:rPr lang="ru-RU" sz="2000" dirty="0"/>
              <a:t>PRICE2</a:t>
            </a:r>
            <a:r>
              <a:rPr lang="ru-RU" sz="2000" dirty="0">
                <a:solidFill>
                  <a:srgbClr val="0070C0"/>
                </a:solidFill>
              </a:rPr>
              <a:t> определяет и начало и конец действия цены. Первичный ключ по-прежнему образуют столбцы </a:t>
            </a:r>
            <a:r>
              <a:rPr lang="ru-RU" sz="2000" dirty="0"/>
              <a:t>PRICE_CODE</a:t>
            </a:r>
            <a:r>
              <a:rPr lang="ru-RU" sz="2000" dirty="0">
                <a:solidFill>
                  <a:srgbClr val="0070C0"/>
                </a:solidFill>
              </a:rPr>
              <a:t> и </a:t>
            </a:r>
            <a:r>
              <a:rPr lang="ru-RU" sz="2000" dirty="0"/>
              <a:t>START_DATE</a:t>
            </a:r>
            <a:r>
              <a:rPr lang="ru-RU" sz="2000" dirty="0">
                <a:solidFill>
                  <a:srgbClr val="0070C0"/>
                </a:solidFill>
              </a:rPr>
              <a:t>.</a:t>
            </a:r>
          </a:p>
        </p:txBody>
      </p:sp>
      <p:pic>
        <p:nvPicPr>
          <p:cNvPr id="5" name="Рисунок 4"/>
          <p:cNvPicPr>
            <a:picLocks noChangeAspect="1"/>
          </p:cNvPicPr>
          <p:nvPr/>
        </p:nvPicPr>
        <p:blipFill>
          <a:blip r:embed="rId3"/>
          <a:stretch>
            <a:fillRect/>
          </a:stretch>
        </p:blipFill>
        <p:spPr>
          <a:xfrm>
            <a:off x="2217407" y="2566385"/>
            <a:ext cx="6797629" cy="1810669"/>
          </a:xfrm>
          <a:prstGeom prst="rect">
            <a:avLst/>
          </a:prstGeom>
        </p:spPr>
      </p:pic>
      <p:sp>
        <p:nvSpPr>
          <p:cNvPr id="6" name="Прямоугольник 5"/>
          <p:cNvSpPr/>
          <p:nvPr/>
        </p:nvSpPr>
        <p:spPr>
          <a:xfrm>
            <a:off x="462565" y="4521589"/>
            <a:ext cx="10196945" cy="2246769"/>
          </a:xfrm>
          <a:prstGeom prst="rect">
            <a:avLst/>
          </a:prstGeom>
        </p:spPr>
        <p:txBody>
          <a:bodyPr wrap="square">
            <a:spAutoFit/>
          </a:bodyPr>
          <a:lstStyle/>
          <a:p>
            <a:r>
              <a:rPr lang="ru-RU" dirty="0">
                <a:solidFill>
                  <a:srgbClr val="0070C0"/>
                </a:solidFill>
              </a:rPr>
              <a:t> </a:t>
            </a:r>
            <a:r>
              <a:rPr lang="ru-RU" sz="2000" dirty="0">
                <a:solidFill>
                  <a:srgbClr val="0070C0"/>
                </a:solidFill>
              </a:rPr>
              <a:t>Ввод данных в ней затруднен из-за необходимости вычисления даты конца периода, которое должно запускаться триггером, срабатывающим при вводе нового значения даты начала. А запрос, аналогичный предыдущему, много проще и, главное, быстрее:</a:t>
            </a:r>
          </a:p>
          <a:p>
            <a:r>
              <a:rPr lang="ru-RU" sz="2000" b="1" dirty="0"/>
              <a:t>SELECT</a:t>
            </a:r>
            <a:r>
              <a:rPr lang="ru-RU" sz="2000" dirty="0"/>
              <a:t>  </a:t>
            </a:r>
            <a:r>
              <a:rPr lang="ru-RU" sz="2000" dirty="0" err="1"/>
              <a:t>price</a:t>
            </a:r>
            <a:r>
              <a:rPr lang="ru-RU" sz="2000" dirty="0"/>
              <a:t>  </a:t>
            </a:r>
            <a:r>
              <a:rPr lang="ru-RU" sz="2000" b="1" dirty="0"/>
              <a:t>FROM</a:t>
            </a:r>
            <a:r>
              <a:rPr lang="ru-RU" sz="2000" dirty="0"/>
              <a:t>  price2</a:t>
            </a:r>
          </a:p>
          <a:p>
            <a:r>
              <a:rPr lang="ru-RU" sz="2000" b="1" dirty="0"/>
              <a:t>WHERE</a:t>
            </a:r>
            <a:r>
              <a:rPr lang="ru-RU" sz="2000" dirty="0"/>
              <a:t> </a:t>
            </a:r>
            <a:r>
              <a:rPr lang="ru-RU" sz="2000" dirty="0" err="1"/>
              <a:t>price_code</a:t>
            </a:r>
            <a:r>
              <a:rPr lang="ru-RU" sz="2000" dirty="0"/>
              <a:t> = ’A’ </a:t>
            </a:r>
            <a:r>
              <a:rPr lang="ru-RU" sz="2000" b="1" dirty="0"/>
              <a:t>AND</a:t>
            </a:r>
            <a:r>
              <a:rPr lang="ru-RU" sz="2000" dirty="0"/>
              <a:t> заданная_ дата </a:t>
            </a:r>
            <a:r>
              <a:rPr lang="ru-RU" sz="2000" b="1" dirty="0"/>
              <a:t>BETWEEN</a:t>
            </a:r>
            <a:r>
              <a:rPr lang="ru-RU" sz="2000" dirty="0"/>
              <a:t> </a:t>
            </a:r>
            <a:r>
              <a:rPr lang="ru-RU" sz="2000" dirty="0" err="1"/>
              <a:t>start_date</a:t>
            </a:r>
            <a:r>
              <a:rPr lang="ru-RU" sz="2000" dirty="0"/>
              <a:t> </a:t>
            </a:r>
            <a:r>
              <a:rPr lang="ru-RU" sz="2000" b="1" dirty="0"/>
              <a:t>AND</a:t>
            </a:r>
            <a:r>
              <a:rPr lang="ru-RU" sz="2000" dirty="0"/>
              <a:t>  </a:t>
            </a:r>
            <a:r>
              <a:rPr lang="ru-RU" sz="2000" dirty="0" err="1"/>
              <a:t>end_date</a:t>
            </a:r>
            <a:r>
              <a:rPr lang="ru-RU" sz="2000" dirty="0"/>
              <a:t>;</a:t>
            </a:r>
          </a:p>
          <a:p>
            <a:r>
              <a:rPr lang="ru-RU" sz="2000" dirty="0">
                <a:solidFill>
                  <a:srgbClr val="0070C0"/>
                </a:solidFill>
              </a:rPr>
              <a:t>     Если обновления данных будут происходить не часто, то скорость запросов может оказаться важнее. </a:t>
            </a:r>
          </a:p>
        </p:txBody>
      </p:sp>
    </p:spTree>
    <p:extLst>
      <p:ext uri="{BB962C8B-B14F-4D97-AF65-F5344CB8AC3E}">
        <p14:creationId xmlns:p14="http://schemas.microsoft.com/office/powerpoint/2010/main" val="174042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915051" y="107633"/>
            <a:ext cx="5688950" cy="1077218"/>
          </a:xfrm>
          <a:prstGeom prst="rect">
            <a:avLst/>
          </a:prstGeom>
        </p:spPr>
        <p:txBody>
          <a:bodyPr wrap="square">
            <a:spAutoFit/>
          </a:bodyPr>
          <a:lstStyle/>
          <a:p>
            <a:pPr lvl="0" algn="ctr"/>
            <a:r>
              <a:rPr lang="ru-RU" sz="3200" b="1" dirty="0">
                <a:solidFill>
                  <a:srgbClr val="C00000"/>
                </a:solidFill>
              </a:rPr>
              <a:t>Начало истории с паттернами программирования</a:t>
            </a:r>
          </a:p>
        </p:txBody>
      </p:sp>
      <p:sp>
        <p:nvSpPr>
          <p:cNvPr id="3" name="Прямоугольник 2"/>
          <p:cNvSpPr/>
          <p:nvPr/>
        </p:nvSpPr>
        <p:spPr>
          <a:xfrm>
            <a:off x="405886" y="1246326"/>
            <a:ext cx="10420158" cy="5324535"/>
          </a:xfrm>
          <a:prstGeom prst="rect">
            <a:avLst/>
          </a:prstGeom>
        </p:spPr>
        <p:txBody>
          <a:bodyPr wrap="square">
            <a:spAutoFit/>
          </a:bodyPr>
          <a:lstStyle/>
          <a:p>
            <a:r>
              <a:rPr lang="ru-RU" sz="2000" dirty="0">
                <a:solidFill>
                  <a:srgbClr val="0070C0"/>
                </a:solidFill>
              </a:rPr>
              <a:t>Основываясь на работе Александера “</a:t>
            </a:r>
            <a:r>
              <a:rPr lang="en-US" sz="2000" dirty="0">
                <a:solidFill>
                  <a:srgbClr val="0070C0"/>
                </a:solidFill>
              </a:rPr>
              <a:t>Notes On The Synthesis Of Form” </a:t>
            </a:r>
            <a:r>
              <a:rPr lang="ru-RU" sz="2000" dirty="0">
                <a:solidFill>
                  <a:srgbClr val="0070C0"/>
                </a:solidFill>
              </a:rPr>
              <a:t>Эд </a:t>
            </a:r>
            <a:r>
              <a:rPr lang="ru-RU" sz="2000" dirty="0" err="1">
                <a:solidFill>
                  <a:srgbClr val="0070C0"/>
                </a:solidFill>
              </a:rPr>
              <a:t>Йордон</a:t>
            </a:r>
            <a:r>
              <a:rPr lang="ru-RU" sz="2000" dirty="0">
                <a:solidFill>
                  <a:srgbClr val="0070C0"/>
                </a:solidFill>
              </a:rPr>
              <a:t> (</a:t>
            </a:r>
            <a:r>
              <a:rPr lang="en-US" sz="2000" dirty="0">
                <a:solidFill>
                  <a:srgbClr val="0070C0"/>
                </a:solidFill>
              </a:rPr>
              <a:t>Ed Yourdon) </a:t>
            </a:r>
            <a:r>
              <a:rPr lang="ru-RU" sz="2000" dirty="0">
                <a:solidFill>
                  <a:srgbClr val="0070C0"/>
                </a:solidFill>
              </a:rPr>
              <a:t>и Ларри </a:t>
            </a:r>
            <a:r>
              <a:rPr lang="ru-RU" sz="2000" dirty="0" err="1">
                <a:solidFill>
                  <a:srgbClr val="0070C0"/>
                </a:solidFill>
              </a:rPr>
              <a:t>Константайн</a:t>
            </a:r>
            <a:r>
              <a:rPr lang="ru-RU" sz="2000" dirty="0">
                <a:solidFill>
                  <a:srgbClr val="0070C0"/>
                </a:solidFill>
              </a:rPr>
              <a:t> (</a:t>
            </a:r>
            <a:r>
              <a:rPr lang="en-US" sz="2000" dirty="0">
                <a:solidFill>
                  <a:srgbClr val="0070C0"/>
                </a:solidFill>
              </a:rPr>
              <a:t>Larry L. Constantine), </a:t>
            </a:r>
            <a:r>
              <a:rPr lang="ru-RU" sz="2000" dirty="0">
                <a:solidFill>
                  <a:srgbClr val="0070C0"/>
                </a:solidFill>
              </a:rPr>
              <a:t>в книге “</a:t>
            </a:r>
            <a:r>
              <a:rPr lang="en-US" sz="2000" dirty="0">
                <a:solidFill>
                  <a:srgbClr val="0070C0"/>
                </a:solidFill>
              </a:rPr>
              <a:t>Structured Design: Fundamentals of a Discipline of Computer Program and Systems Design” (17.2.1979) </a:t>
            </a:r>
            <a:r>
              <a:rPr lang="ru-RU" sz="2000" dirty="0">
                <a:solidFill>
                  <a:srgbClr val="0070C0"/>
                </a:solidFill>
              </a:rPr>
              <a:t>одни из первых определили два фундаментальных понятия модульности ПО:  </a:t>
            </a:r>
          </a:p>
          <a:p>
            <a:pPr marL="285750" indent="-285750">
              <a:buFont typeface="Arial" panose="020B0604020202020204" pitchFamily="34" charset="0"/>
              <a:buChar char="•"/>
            </a:pPr>
            <a:r>
              <a:rPr lang="ru-RU" sz="2000" dirty="0">
                <a:solidFill>
                  <a:srgbClr val="0070C0"/>
                </a:solidFill>
              </a:rPr>
              <a:t>зацепление/сцепление (</a:t>
            </a:r>
            <a:r>
              <a:rPr lang="en-US" sz="2000" dirty="0">
                <a:solidFill>
                  <a:srgbClr val="0070C0"/>
                </a:solidFill>
              </a:rPr>
              <a:t>cohesion);</a:t>
            </a:r>
          </a:p>
          <a:p>
            <a:pPr marL="285750" indent="-285750">
              <a:buFont typeface="Arial" panose="020B0604020202020204" pitchFamily="34" charset="0"/>
              <a:buChar char="•"/>
            </a:pPr>
            <a:r>
              <a:rPr lang="ru-RU" sz="2000" dirty="0">
                <a:solidFill>
                  <a:srgbClr val="0070C0"/>
                </a:solidFill>
              </a:rPr>
              <a:t>связность (</a:t>
            </a:r>
            <a:r>
              <a:rPr lang="en-US" sz="2000" dirty="0">
                <a:solidFill>
                  <a:srgbClr val="0070C0"/>
                </a:solidFill>
              </a:rPr>
              <a:t>coupling).</a:t>
            </a:r>
          </a:p>
          <a:p>
            <a:pPr indent="457200"/>
            <a:r>
              <a:rPr lang="ru-RU" sz="2000" dirty="0">
                <a:solidFill>
                  <a:srgbClr val="0070C0"/>
                </a:solidFill>
              </a:rPr>
              <a:t>В 1987 году </a:t>
            </a:r>
            <a:r>
              <a:rPr lang="en-US" sz="2000" dirty="0">
                <a:solidFill>
                  <a:srgbClr val="0070C0"/>
                </a:solidFill>
              </a:rPr>
              <a:t>Kent Beck </a:t>
            </a:r>
            <a:r>
              <a:rPr lang="ru-RU" sz="2000" dirty="0">
                <a:solidFill>
                  <a:srgbClr val="0070C0"/>
                </a:solidFill>
              </a:rPr>
              <a:t>и </a:t>
            </a:r>
            <a:r>
              <a:rPr lang="en-US" sz="2000" dirty="0">
                <a:solidFill>
                  <a:srgbClr val="0070C0"/>
                </a:solidFill>
              </a:rPr>
              <a:t>Ward Cunningham </a:t>
            </a:r>
            <a:r>
              <a:rPr lang="ru-RU" sz="2000" dirty="0">
                <a:solidFill>
                  <a:srgbClr val="0070C0"/>
                </a:solidFill>
              </a:rPr>
              <a:t>исходя из подхода Александера разработали шаблоны для создания графических оболочек на языке </a:t>
            </a:r>
            <a:r>
              <a:rPr lang="en-US" sz="2000" dirty="0">
                <a:solidFill>
                  <a:srgbClr val="0070C0"/>
                </a:solidFill>
              </a:rPr>
              <a:t>Smalltalk.</a:t>
            </a:r>
          </a:p>
          <a:p>
            <a:pPr indent="457200"/>
            <a:r>
              <a:rPr lang="ru-RU" sz="2000" dirty="0">
                <a:solidFill>
                  <a:srgbClr val="0070C0"/>
                </a:solidFill>
              </a:rPr>
              <a:t>В 1988 - 1989 годах </a:t>
            </a:r>
            <a:r>
              <a:rPr lang="en-US" sz="2000" dirty="0">
                <a:solidFill>
                  <a:srgbClr val="0070C0"/>
                </a:solidFill>
              </a:rPr>
              <a:t>Erich Gamma </a:t>
            </a:r>
            <a:r>
              <a:rPr lang="ru-RU" sz="2000" dirty="0">
                <a:solidFill>
                  <a:srgbClr val="0070C0"/>
                </a:solidFill>
              </a:rPr>
              <a:t>написал диссертацию о расширении шаблонного  подхода на разработку любых программ.</a:t>
            </a:r>
          </a:p>
          <a:p>
            <a:pPr indent="457200"/>
            <a:r>
              <a:rPr lang="ru-RU" sz="2000" dirty="0">
                <a:solidFill>
                  <a:srgbClr val="0070C0"/>
                </a:solidFill>
              </a:rPr>
              <a:t>Примерно в это же время </a:t>
            </a:r>
            <a:r>
              <a:rPr lang="en-US" sz="2000" dirty="0">
                <a:solidFill>
                  <a:srgbClr val="0070C0"/>
                </a:solidFill>
              </a:rPr>
              <a:t>James </a:t>
            </a:r>
            <a:r>
              <a:rPr lang="en-US" sz="2000" dirty="0" err="1">
                <a:solidFill>
                  <a:srgbClr val="0070C0"/>
                </a:solidFill>
              </a:rPr>
              <a:t>Coplien</a:t>
            </a:r>
            <a:r>
              <a:rPr lang="en-US" sz="2000" dirty="0">
                <a:solidFill>
                  <a:srgbClr val="0070C0"/>
                </a:solidFill>
              </a:rPr>
              <a:t> </a:t>
            </a:r>
            <a:r>
              <a:rPr lang="ru-RU" sz="2000" dirty="0">
                <a:solidFill>
                  <a:srgbClr val="0070C0"/>
                </a:solidFill>
              </a:rPr>
              <a:t>создавал идиомы для программирования на </a:t>
            </a:r>
            <a:r>
              <a:rPr lang="en-US" sz="2000" dirty="0">
                <a:solidFill>
                  <a:srgbClr val="0070C0"/>
                </a:solidFill>
              </a:rPr>
              <a:t>C++ </a:t>
            </a:r>
            <a:r>
              <a:rPr lang="ru-RU" sz="2000" dirty="0">
                <a:solidFill>
                  <a:srgbClr val="0070C0"/>
                </a:solidFill>
              </a:rPr>
              <a:t>опубликовав в 1991 году книгу “</a:t>
            </a:r>
            <a:r>
              <a:rPr lang="en-US" sz="2000" dirty="0">
                <a:solidFill>
                  <a:srgbClr val="0070C0"/>
                </a:solidFill>
              </a:rPr>
              <a:t>Advanced C++Idioms”.</a:t>
            </a:r>
          </a:p>
          <a:p>
            <a:pPr indent="457200"/>
            <a:r>
              <a:rPr lang="en-US" sz="2000" dirty="0">
                <a:solidFill>
                  <a:srgbClr val="0070C0"/>
                </a:solidFill>
              </a:rPr>
              <a:t> </a:t>
            </a:r>
            <a:r>
              <a:rPr lang="ru-RU" sz="2000" dirty="0">
                <a:solidFill>
                  <a:srgbClr val="0070C0"/>
                </a:solidFill>
              </a:rPr>
              <a:t>Но это всё интересовало одних теоретиков. И только с появлением книги </a:t>
            </a:r>
            <a:r>
              <a:rPr lang="en-US" sz="2000" dirty="0">
                <a:solidFill>
                  <a:srgbClr val="0070C0"/>
                </a:solidFill>
              </a:rPr>
              <a:t>Erich Gamma, Richard Helm, Ralph Johnson </a:t>
            </a:r>
            <a:r>
              <a:rPr lang="ru-RU" sz="2000" dirty="0">
                <a:solidFill>
                  <a:srgbClr val="0070C0"/>
                </a:solidFill>
              </a:rPr>
              <a:t>и </a:t>
            </a:r>
            <a:r>
              <a:rPr lang="en-US" sz="2000" dirty="0">
                <a:solidFill>
                  <a:srgbClr val="0070C0"/>
                </a:solidFill>
              </a:rPr>
              <a:t>John </a:t>
            </a:r>
            <a:r>
              <a:rPr lang="en-US" sz="2000" dirty="0" err="1">
                <a:solidFill>
                  <a:srgbClr val="0070C0"/>
                </a:solidFill>
              </a:rPr>
              <a:t>Vlissides</a:t>
            </a:r>
            <a:r>
              <a:rPr lang="en-US" sz="2000" dirty="0">
                <a:solidFill>
                  <a:srgbClr val="0070C0"/>
                </a:solidFill>
              </a:rPr>
              <a:t>, </a:t>
            </a:r>
            <a:r>
              <a:rPr lang="ru-RU" sz="2000" dirty="0">
                <a:solidFill>
                  <a:srgbClr val="0070C0"/>
                </a:solidFill>
              </a:rPr>
              <a:t>известных как «Банда четырёх», </a:t>
            </a:r>
            <a:r>
              <a:rPr lang="en-US" sz="2000" dirty="0">
                <a:solidFill>
                  <a:srgbClr val="0070C0"/>
                </a:solidFill>
              </a:rPr>
              <a:t>Gang of Four </a:t>
            </a:r>
            <a:r>
              <a:rPr lang="ru-RU" sz="2000" dirty="0">
                <a:solidFill>
                  <a:srgbClr val="0070C0"/>
                </a:solidFill>
              </a:rPr>
              <a:t>или </a:t>
            </a:r>
            <a:r>
              <a:rPr lang="en-US" sz="2000" dirty="0" err="1">
                <a:solidFill>
                  <a:srgbClr val="0070C0"/>
                </a:solidFill>
              </a:rPr>
              <a:t>GoF</a:t>
            </a:r>
            <a:r>
              <a:rPr lang="en-US" sz="2000" dirty="0">
                <a:solidFill>
                  <a:srgbClr val="0070C0"/>
                </a:solidFill>
              </a:rPr>
              <a:t> – “Design Patterns: Elements of Reusable Object-Oriented Software” -- </a:t>
            </a:r>
            <a:r>
              <a:rPr lang="ru-RU" sz="2000" dirty="0">
                <a:solidFill>
                  <a:srgbClr val="0070C0"/>
                </a:solidFill>
              </a:rPr>
              <a:t>с описанием 23 шаблонов проектирования – пошёл поток работ программистов по шаблонам проектирования. </a:t>
            </a:r>
          </a:p>
        </p:txBody>
      </p:sp>
    </p:spTree>
    <p:extLst>
      <p:ext uri="{BB962C8B-B14F-4D97-AF65-F5344CB8AC3E}">
        <p14:creationId xmlns:p14="http://schemas.microsoft.com/office/powerpoint/2010/main" val="3060434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Прямоугольник 2"/>
          <p:cNvSpPr/>
          <p:nvPr/>
        </p:nvSpPr>
        <p:spPr>
          <a:xfrm>
            <a:off x="183445" y="1440333"/>
            <a:ext cx="11026422" cy="4708981"/>
          </a:xfrm>
          <a:prstGeom prst="rect">
            <a:avLst/>
          </a:prstGeom>
        </p:spPr>
        <p:txBody>
          <a:bodyPr wrap="square">
            <a:spAutoFit/>
          </a:bodyPr>
          <a:lstStyle/>
          <a:p>
            <a:pPr indent="457200"/>
            <a:r>
              <a:rPr lang="ru-RU" sz="2000" dirty="0">
                <a:solidFill>
                  <a:srgbClr val="0070C0"/>
                </a:solidFill>
              </a:rPr>
              <a:t>Александер предложил для описания архитектуры создать язык шаблонов.</a:t>
            </a:r>
          </a:p>
          <a:p>
            <a:pPr indent="457200"/>
            <a:r>
              <a:rPr lang="ru-RU" sz="2000" dirty="0">
                <a:solidFill>
                  <a:srgbClr val="0070C0"/>
                </a:solidFill>
              </a:rPr>
              <a:t>Все шаблоны представлены в одинаковом формате:</a:t>
            </a:r>
          </a:p>
          <a:p>
            <a:r>
              <a:rPr lang="ru-RU" sz="2000" dirty="0">
                <a:solidFill>
                  <a:srgbClr val="0070C0"/>
                </a:solidFill>
              </a:rPr>
              <a:t>1. Вводный абзац задающие контекст в котором существует шаблон и объясняется, каким образом он способствует реализации более масштабных шаблонов, в которых он может использоваться</a:t>
            </a:r>
          </a:p>
          <a:p>
            <a:r>
              <a:rPr lang="ru-RU" sz="2000" dirty="0">
                <a:solidFill>
                  <a:srgbClr val="0070C0"/>
                </a:solidFill>
              </a:rPr>
              <a:t>2. Название шаблона и примеры воплощения шаблона (для архитектуры это обычно фотография)</a:t>
            </a:r>
          </a:p>
          <a:p>
            <a:r>
              <a:rPr lang="ru-RU" sz="2000" dirty="0">
                <a:solidFill>
                  <a:srgbClr val="0070C0"/>
                </a:solidFill>
              </a:rPr>
              <a:t>3. Преамбула , излагающая суть проблемы (обычно несколько фраз)</a:t>
            </a:r>
          </a:p>
          <a:p>
            <a:r>
              <a:rPr lang="ru-RU" sz="2000" dirty="0">
                <a:solidFill>
                  <a:srgbClr val="0070C0"/>
                </a:solidFill>
              </a:rPr>
              <a:t>4. Изложение основной части проблемы. Это самый большой раздел. Содержит описание причин появление шаблона, доводы в пользу применения, разнообразные варианты, которые можно создать и так далее</a:t>
            </a:r>
          </a:p>
          <a:p>
            <a:r>
              <a:rPr lang="ru-RU" sz="2000" dirty="0">
                <a:solidFill>
                  <a:srgbClr val="0070C0"/>
                </a:solidFill>
              </a:rPr>
              <a:t>5. Решение проблемы, снабженное заголовком "Выводы". В этой части шаблона описывается физические и социальные взаимоотношения (многоаспектность!!), которые необходимы для решения указанной проблемы в заданном контексте. Решение представлено в форме рекомендаций. Следом идет рисунок, схематически изображающий суть решения. Пояснительные надписи дают представление об основных компонентах решения.</a:t>
            </a:r>
          </a:p>
          <a:p>
            <a:r>
              <a:rPr lang="ru-RU" sz="2000" dirty="0">
                <a:solidFill>
                  <a:srgbClr val="0070C0"/>
                </a:solidFill>
              </a:rPr>
              <a:t>6. Последний абзац это описание связи шаблонов с более мелкими единицами языка.</a:t>
            </a:r>
          </a:p>
        </p:txBody>
      </p:sp>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826233" y="64838"/>
            <a:ext cx="4077856" cy="1077218"/>
          </a:xfrm>
          <a:prstGeom prst="rect">
            <a:avLst/>
          </a:prstGeom>
        </p:spPr>
        <p:txBody>
          <a:bodyPr wrap="square">
            <a:spAutoFit/>
          </a:bodyPr>
          <a:lstStyle/>
          <a:p>
            <a:pPr lvl="0" algn="ctr"/>
            <a:r>
              <a:rPr lang="ru-RU" sz="3200" b="1" dirty="0">
                <a:solidFill>
                  <a:srgbClr val="C00000"/>
                </a:solidFill>
              </a:rPr>
              <a:t>Описание шаблона по Александеру (1/2)</a:t>
            </a:r>
          </a:p>
        </p:txBody>
      </p:sp>
    </p:spTree>
    <p:extLst>
      <p:ext uri="{BB962C8B-B14F-4D97-AF65-F5344CB8AC3E}">
        <p14:creationId xmlns:p14="http://schemas.microsoft.com/office/powerpoint/2010/main" val="3412031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1302328" y="0"/>
            <a:ext cx="4070561" cy="1077218"/>
          </a:xfrm>
          <a:prstGeom prst="rect">
            <a:avLst/>
          </a:prstGeom>
        </p:spPr>
        <p:txBody>
          <a:bodyPr wrap="square">
            <a:spAutoFit/>
          </a:bodyPr>
          <a:lstStyle/>
          <a:p>
            <a:pPr lvl="0" algn="ctr"/>
            <a:r>
              <a:rPr lang="ru-RU" sz="3200" b="1" dirty="0">
                <a:solidFill>
                  <a:srgbClr val="C00000"/>
                </a:solidFill>
              </a:rPr>
              <a:t>Описание шаблона по Александеру (2/2)</a:t>
            </a:r>
          </a:p>
        </p:txBody>
      </p:sp>
      <p:sp>
        <p:nvSpPr>
          <p:cNvPr id="3" name="Прямоугольник 2"/>
          <p:cNvSpPr/>
          <p:nvPr/>
        </p:nvSpPr>
        <p:spPr>
          <a:xfrm>
            <a:off x="228600" y="1347926"/>
            <a:ext cx="10439400" cy="5324535"/>
          </a:xfrm>
          <a:prstGeom prst="rect">
            <a:avLst/>
          </a:prstGeom>
        </p:spPr>
        <p:txBody>
          <a:bodyPr wrap="square">
            <a:spAutoFit/>
          </a:bodyPr>
          <a:lstStyle/>
          <a:p>
            <a:pPr indent="457200"/>
            <a:r>
              <a:rPr lang="ru-RU" sz="2000" dirty="0">
                <a:solidFill>
                  <a:srgbClr val="0070C0"/>
                </a:solidFill>
              </a:rPr>
              <a:t>Шаблоны Александера появились в результате выделения общего в различных архитектурных элементах решающих одинаковые задачи.</a:t>
            </a:r>
          </a:p>
          <a:p>
            <a:r>
              <a:rPr lang="ru-RU" sz="2000" dirty="0">
                <a:solidFill>
                  <a:srgbClr val="0070C0"/>
                </a:solidFill>
              </a:rPr>
              <a:t>“Сооружения нельзя рассматривать обособленно от проблемы, для решения которой они предназначены”.</a:t>
            </a:r>
          </a:p>
          <a:p>
            <a:pPr indent="457200"/>
            <a:r>
              <a:rPr lang="ru-RU" sz="2000" u="sng" dirty="0">
                <a:solidFill>
                  <a:srgbClr val="0070C0"/>
                </a:solidFill>
              </a:rPr>
              <a:t>Преимущества</a:t>
            </a:r>
            <a:r>
              <a:rPr lang="ru-RU" sz="2000" dirty="0">
                <a:solidFill>
                  <a:srgbClr val="0070C0"/>
                </a:solidFill>
              </a:rPr>
              <a:t> шаблонов:</a:t>
            </a:r>
          </a:p>
          <a:p>
            <a:pPr marL="342900" indent="-342900">
              <a:buFont typeface="+mj-lt"/>
              <a:buAutoNum type="arabicPeriod"/>
            </a:pPr>
            <a:r>
              <a:rPr lang="ru-RU" sz="2000" dirty="0">
                <a:solidFill>
                  <a:srgbClr val="0070C0"/>
                </a:solidFill>
              </a:rPr>
              <a:t>Сохраняют опыт экспертов и делают его общедоступным.</a:t>
            </a:r>
          </a:p>
          <a:p>
            <a:pPr marL="342900" indent="-342900">
              <a:buFont typeface="+mj-lt"/>
              <a:buAutoNum type="arabicPeriod"/>
            </a:pPr>
            <a:r>
              <a:rPr lang="ru-RU" sz="2000" dirty="0">
                <a:solidFill>
                  <a:srgbClr val="0070C0"/>
                </a:solidFill>
              </a:rPr>
              <a:t>Представляют высокоуровневую абстракцию и язык на её основе.</a:t>
            </a:r>
          </a:p>
          <a:p>
            <a:pPr marL="342900" indent="-342900">
              <a:buFont typeface="+mj-lt"/>
              <a:buAutoNum type="arabicPeriod"/>
            </a:pPr>
            <a:r>
              <a:rPr lang="ru-RU" sz="2000" dirty="0">
                <a:solidFill>
                  <a:srgbClr val="0070C0"/>
                </a:solidFill>
              </a:rPr>
              <a:t>Образуют словарь, упрощающий общение разработчиков. Использование имён шаблонов облегчает понимание системы.</a:t>
            </a:r>
          </a:p>
          <a:p>
            <a:pPr marL="342900" indent="-342900">
              <a:buFont typeface="+mj-lt"/>
              <a:buAutoNum type="arabicPeriod"/>
            </a:pPr>
            <a:r>
              <a:rPr lang="ru-RU" sz="2000" dirty="0">
                <a:solidFill>
                  <a:srgbClr val="0070C0"/>
                </a:solidFill>
              </a:rPr>
              <a:t>Помогают избежать излишней детализации на ранних стадиях проектирования.</a:t>
            </a:r>
          </a:p>
          <a:p>
            <a:pPr indent="457200"/>
            <a:r>
              <a:rPr lang="ru-RU" sz="2000" u="sng" dirty="0">
                <a:solidFill>
                  <a:srgbClr val="0070C0"/>
                </a:solidFill>
              </a:rPr>
              <a:t>Недостатки</a:t>
            </a:r>
            <a:r>
              <a:rPr lang="ru-RU" sz="2000" dirty="0">
                <a:solidFill>
                  <a:srgbClr val="0070C0"/>
                </a:solidFill>
              </a:rPr>
              <a:t> шаблонов:</a:t>
            </a:r>
          </a:p>
          <a:p>
            <a:pPr marL="457200" indent="-457200">
              <a:buFont typeface="+mj-lt"/>
              <a:buAutoNum type="arabicPeriod"/>
            </a:pPr>
            <a:r>
              <a:rPr lang="ru-RU" sz="2000" dirty="0">
                <a:solidFill>
                  <a:srgbClr val="0070C0"/>
                </a:solidFill>
              </a:rPr>
              <a:t>Возможность неоправданного использования (“</a:t>
            </a:r>
            <a:r>
              <a:rPr lang="ru-RU" sz="2000" dirty="0" err="1">
                <a:solidFill>
                  <a:srgbClr val="0070C0"/>
                </a:solidFill>
              </a:rPr>
              <a:t>If</a:t>
            </a:r>
            <a:r>
              <a:rPr lang="ru-RU" sz="2000" dirty="0">
                <a:solidFill>
                  <a:srgbClr val="0070C0"/>
                </a:solidFill>
              </a:rPr>
              <a:t> </a:t>
            </a:r>
            <a:r>
              <a:rPr lang="ru-RU" sz="2000" dirty="0" err="1">
                <a:solidFill>
                  <a:srgbClr val="0070C0"/>
                </a:solidFill>
              </a:rPr>
              <a:t>you</a:t>
            </a:r>
            <a:r>
              <a:rPr lang="ru-RU" sz="2000" dirty="0">
                <a:solidFill>
                  <a:srgbClr val="0070C0"/>
                </a:solidFill>
              </a:rPr>
              <a:t> </a:t>
            </a:r>
            <a:r>
              <a:rPr lang="ru-RU" sz="2000" dirty="0" err="1">
                <a:solidFill>
                  <a:srgbClr val="0070C0"/>
                </a:solidFill>
              </a:rPr>
              <a:t>have</a:t>
            </a:r>
            <a:r>
              <a:rPr lang="ru-RU" sz="2000" dirty="0">
                <a:solidFill>
                  <a:srgbClr val="0070C0"/>
                </a:solidFill>
              </a:rPr>
              <a:t> a </a:t>
            </a:r>
            <a:r>
              <a:rPr lang="ru-RU" sz="2000" dirty="0" err="1">
                <a:solidFill>
                  <a:srgbClr val="0070C0"/>
                </a:solidFill>
              </a:rPr>
              <a:t>hammer</a:t>
            </a:r>
            <a:r>
              <a:rPr lang="ru-RU" sz="2000" dirty="0">
                <a:solidFill>
                  <a:srgbClr val="0070C0"/>
                </a:solidFill>
              </a:rPr>
              <a:t> </a:t>
            </a:r>
            <a:r>
              <a:rPr lang="ru-RU" sz="2000" dirty="0" err="1">
                <a:solidFill>
                  <a:srgbClr val="0070C0"/>
                </a:solidFill>
              </a:rPr>
              <a:t>in</a:t>
            </a:r>
            <a:r>
              <a:rPr lang="ru-RU" sz="2000" dirty="0">
                <a:solidFill>
                  <a:srgbClr val="0070C0"/>
                </a:solidFill>
              </a:rPr>
              <a:t> </a:t>
            </a:r>
            <a:r>
              <a:rPr lang="ru-RU" sz="2000" dirty="0" err="1">
                <a:solidFill>
                  <a:srgbClr val="0070C0"/>
                </a:solidFill>
              </a:rPr>
              <a:t>your</a:t>
            </a:r>
            <a:r>
              <a:rPr lang="ru-RU" sz="2000" dirty="0">
                <a:solidFill>
                  <a:srgbClr val="0070C0"/>
                </a:solidFill>
              </a:rPr>
              <a:t> </a:t>
            </a:r>
            <a:r>
              <a:rPr lang="ru-RU" sz="2000" dirty="0" err="1">
                <a:solidFill>
                  <a:srgbClr val="0070C0"/>
                </a:solidFill>
              </a:rPr>
              <a:t>hands</a:t>
            </a:r>
            <a:r>
              <a:rPr lang="ru-RU" sz="2000" dirty="0">
                <a:solidFill>
                  <a:srgbClr val="0070C0"/>
                </a:solidFill>
              </a:rPr>
              <a:t>, </a:t>
            </a:r>
            <a:r>
              <a:rPr lang="ru-RU" sz="2000" dirty="0" err="1">
                <a:solidFill>
                  <a:srgbClr val="0070C0"/>
                </a:solidFill>
              </a:rPr>
              <a:t>then</a:t>
            </a:r>
            <a:r>
              <a:rPr lang="ru-RU" sz="2000" dirty="0">
                <a:solidFill>
                  <a:srgbClr val="0070C0"/>
                </a:solidFill>
              </a:rPr>
              <a:t> </a:t>
            </a:r>
            <a:r>
              <a:rPr lang="ru-RU" sz="2000" dirty="0" err="1">
                <a:solidFill>
                  <a:srgbClr val="0070C0"/>
                </a:solidFill>
              </a:rPr>
              <a:t>all</a:t>
            </a:r>
            <a:r>
              <a:rPr lang="ru-RU" sz="2000" dirty="0">
                <a:solidFill>
                  <a:srgbClr val="0070C0"/>
                </a:solidFill>
              </a:rPr>
              <a:t> </a:t>
            </a:r>
            <a:r>
              <a:rPr lang="ru-RU" sz="2000" dirty="0" err="1">
                <a:solidFill>
                  <a:srgbClr val="0070C0"/>
                </a:solidFill>
              </a:rPr>
              <a:t>the</a:t>
            </a:r>
            <a:r>
              <a:rPr lang="ru-RU" sz="2000" dirty="0">
                <a:solidFill>
                  <a:srgbClr val="0070C0"/>
                </a:solidFill>
              </a:rPr>
              <a:t> </a:t>
            </a:r>
            <a:r>
              <a:rPr lang="ru-RU" sz="2000" dirty="0" err="1">
                <a:solidFill>
                  <a:srgbClr val="0070C0"/>
                </a:solidFill>
              </a:rPr>
              <a:t>problems</a:t>
            </a:r>
            <a:r>
              <a:rPr lang="ru-RU" sz="2000" dirty="0">
                <a:solidFill>
                  <a:srgbClr val="0070C0"/>
                </a:solidFill>
              </a:rPr>
              <a:t> </a:t>
            </a:r>
            <a:r>
              <a:rPr lang="ru-RU" sz="2000" dirty="0" err="1">
                <a:solidFill>
                  <a:srgbClr val="0070C0"/>
                </a:solidFill>
              </a:rPr>
              <a:t>begin</a:t>
            </a:r>
            <a:r>
              <a:rPr lang="ru-RU" sz="2000" dirty="0">
                <a:solidFill>
                  <a:srgbClr val="0070C0"/>
                </a:solidFill>
              </a:rPr>
              <a:t> </a:t>
            </a:r>
            <a:r>
              <a:rPr lang="ru-RU" sz="2000" dirty="0" err="1">
                <a:solidFill>
                  <a:srgbClr val="0070C0"/>
                </a:solidFill>
              </a:rPr>
              <a:t>to</a:t>
            </a:r>
            <a:r>
              <a:rPr lang="ru-RU" sz="2000" dirty="0">
                <a:solidFill>
                  <a:srgbClr val="0070C0"/>
                </a:solidFill>
              </a:rPr>
              <a:t> </a:t>
            </a:r>
            <a:r>
              <a:rPr lang="ru-RU" sz="2000" dirty="0" err="1">
                <a:solidFill>
                  <a:srgbClr val="0070C0"/>
                </a:solidFill>
              </a:rPr>
              <a:t>resemble</a:t>
            </a:r>
            <a:r>
              <a:rPr lang="ru-RU" sz="2000" dirty="0">
                <a:solidFill>
                  <a:srgbClr val="0070C0"/>
                </a:solidFill>
              </a:rPr>
              <a:t> </a:t>
            </a:r>
            <a:r>
              <a:rPr lang="ru-RU" sz="2000" dirty="0" err="1">
                <a:solidFill>
                  <a:srgbClr val="0070C0"/>
                </a:solidFill>
              </a:rPr>
              <a:t>nails</a:t>
            </a:r>
            <a:r>
              <a:rPr lang="ru-RU" sz="2000" dirty="0">
                <a:solidFill>
                  <a:srgbClr val="0070C0"/>
                </a:solidFill>
              </a:rPr>
              <a:t>” -- “Если у тебя в руках  молоток, то все проблемы начинают напоминать гвозди”).</a:t>
            </a:r>
          </a:p>
          <a:p>
            <a:pPr marL="457200" indent="-457200">
              <a:buFont typeface="+mj-lt"/>
              <a:buAutoNum type="arabicPeriod"/>
            </a:pPr>
            <a:r>
              <a:rPr lang="ru-RU" sz="2000" dirty="0">
                <a:solidFill>
                  <a:srgbClr val="0070C0"/>
                </a:solidFill>
              </a:rPr>
              <a:t>Если возможен выбор языка, то шаблон может применяться как костыль для расширения возможностей “слабого” языка.</a:t>
            </a:r>
          </a:p>
          <a:p>
            <a:pPr marL="457200" indent="-457200">
              <a:buFont typeface="+mj-lt"/>
              <a:buAutoNum type="arabicPeriod"/>
            </a:pPr>
            <a:r>
              <a:rPr lang="ru-RU" sz="2000" dirty="0">
                <a:solidFill>
                  <a:srgbClr val="0070C0"/>
                </a:solidFill>
              </a:rPr>
              <a:t>Возможность “консервации” неудачной или слишком сложной системы понятий.</a:t>
            </a:r>
          </a:p>
        </p:txBody>
      </p:sp>
    </p:spTree>
    <p:extLst>
      <p:ext uri="{BB962C8B-B14F-4D97-AF65-F5344CB8AC3E}">
        <p14:creationId xmlns:p14="http://schemas.microsoft.com/office/powerpoint/2010/main" val="3089317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596882" y="117595"/>
            <a:ext cx="5578140" cy="1077218"/>
          </a:xfrm>
          <a:prstGeom prst="rect">
            <a:avLst/>
          </a:prstGeom>
        </p:spPr>
        <p:txBody>
          <a:bodyPr wrap="square">
            <a:spAutoFit/>
          </a:bodyPr>
          <a:lstStyle/>
          <a:p>
            <a:pPr lvl="0" algn="ctr"/>
            <a:r>
              <a:rPr lang="ru-RU" sz="3200" b="1" dirty="0">
                <a:solidFill>
                  <a:srgbClr val="C00000"/>
                </a:solidFill>
              </a:rPr>
              <a:t>Особенности системы шаблонов по Александеру</a:t>
            </a:r>
          </a:p>
        </p:txBody>
      </p:sp>
      <p:sp>
        <p:nvSpPr>
          <p:cNvPr id="5" name="Прямоугольник 4"/>
          <p:cNvSpPr/>
          <p:nvPr/>
        </p:nvSpPr>
        <p:spPr>
          <a:xfrm>
            <a:off x="318140" y="1296229"/>
            <a:ext cx="10530481" cy="4708981"/>
          </a:xfrm>
          <a:prstGeom prst="rect">
            <a:avLst/>
          </a:prstGeom>
        </p:spPr>
        <p:txBody>
          <a:bodyPr wrap="square">
            <a:spAutoFit/>
          </a:bodyPr>
          <a:lstStyle/>
          <a:p>
            <a:pPr indent="457200"/>
            <a:r>
              <a:rPr lang="ru-RU" sz="2000" dirty="0">
                <a:solidFill>
                  <a:srgbClr val="0070C0"/>
                </a:solidFill>
              </a:rPr>
              <a:t>Система из 230 шаблонов образует иерархию. Самые масштабные шаблоны относятся к регионам и городам. Ниже находятся уровни микрорайонов, жилых кластеров, отдельных зданий, комнат и ниш. На самом нижнем уровне детали строительства.</a:t>
            </a:r>
          </a:p>
          <a:p>
            <a:pPr indent="457200"/>
            <a:r>
              <a:rPr lang="ru-RU" sz="2000" dirty="0">
                <a:solidFill>
                  <a:srgbClr val="0070C0"/>
                </a:solidFill>
              </a:rPr>
              <a:t>Каждый шаблон связан с некоторыми шаблонами более высокого уровня и некоторыми менее масштабными шаблонами, которые следуют за ним в иерархии.</a:t>
            </a:r>
          </a:p>
          <a:p>
            <a:pPr indent="457200"/>
            <a:r>
              <a:rPr lang="ru-RU" sz="2000" dirty="0">
                <a:solidFill>
                  <a:srgbClr val="0070C0"/>
                </a:solidFill>
              </a:rPr>
              <a:t>Шаблоны могут быть в определённой мере модифицированы, но так, чтобы не потерять их основной сути.</a:t>
            </a:r>
          </a:p>
          <a:p>
            <a:pPr indent="457200"/>
            <a:r>
              <a:rPr lang="ru-RU" sz="2000" dirty="0">
                <a:solidFill>
                  <a:srgbClr val="0070C0"/>
                </a:solidFill>
              </a:rPr>
              <a:t>Система шаблонов по Александеру обладает следующими свойствами:</a:t>
            </a:r>
          </a:p>
          <a:p>
            <a:pPr indent="457200"/>
            <a:r>
              <a:rPr lang="ru-RU" sz="2000" dirty="0">
                <a:solidFill>
                  <a:srgbClr val="0070C0"/>
                </a:solidFill>
              </a:rPr>
              <a:t>Шаблоны не изолированы, в том смысле, что они реализуются в контексте (должны дополняться шаблонами более низкого уровня, сосуществовать с шаблонами своего уровня, вмещаться в некоторые шаблоны более высокого уровня).</a:t>
            </a:r>
          </a:p>
          <a:p>
            <a:pPr indent="457200"/>
            <a:r>
              <a:rPr lang="ru-RU" sz="2000" dirty="0">
                <a:solidFill>
                  <a:srgbClr val="0070C0"/>
                </a:solidFill>
              </a:rPr>
              <a:t>Шаблоны могут модифицироваться.</a:t>
            </a:r>
          </a:p>
          <a:p>
            <a:pPr indent="457200"/>
            <a:r>
              <a:rPr lang="ru-RU" sz="2000" dirty="0">
                <a:solidFill>
                  <a:srgbClr val="0070C0"/>
                </a:solidFill>
              </a:rPr>
              <a:t>Система шаблонов способна к самоорганизации.</a:t>
            </a:r>
          </a:p>
          <a:p>
            <a:pPr indent="457200"/>
            <a:r>
              <a:rPr lang="ru-RU" sz="2000" dirty="0">
                <a:solidFill>
                  <a:srgbClr val="0070C0"/>
                </a:solidFill>
              </a:rPr>
              <a:t>Можно считать, что система шаблонов и её компоненты (сами шаблоны и конструкции на шаблонах) в некотором смысле открыты.</a:t>
            </a:r>
          </a:p>
        </p:txBody>
      </p:sp>
    </p:spTree>
    <p:extLst>
      <p:ext uri="{BB962C8B-B14F-4D97-AF65-F5344CB8AC3E}">
        <p14:creationId xmlns:p14="http://schemas.microsoft.com/office/powerpoint/2010/main" val="38087762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900449" y="63856"/>
            <a:ext cx="6126884" cy="1077218"/>
          </a:xfrm>
          <a:prstGeom prst="rect">
            <a:avLst/>
          </a:prstGeom>
        </p:spPr>
        <p:txBody>
          <a:bodyPr wrap="square">
            <a:spAutoFit/>
          </a:bodyPr>
          <a:lstStyle/>
          <a:p>
            <a:pPr lvl="0" algn="ctr"/>
            <a:r>
              <a:rPr lang="ru-RU" sz="3200" b="1" dirty="0">
                <a:solidFill>
                  <a:srgbClr val="C00000"/>
                </a:solidFill>
              </a:rPr>
              <a:t>Особенности технологии </a:t>
            </a:r>
            <a:endParaRPr lang="en-US" sz="3200" b="1" dirty="0" smtClean="0">
              <a:solidFill>
                <a:srgbClr val="C00000"/>
              </a:solidFill>
            </a:endParaRPr>
          </a:p>
          <a:p>
            <a:pPr lvl="0" algn="ctr"/>
            <a:r>
              <a:rPr lang="ru-RU" sz="3200" b="1" dirty="0" smtClean="0">
                <a:solidFill>
                  <a:srgbClr val="C00000"/>
                </a:solidFill>
              </a:rPr>
              <a:t>проектирования </a:t>
            </a:r>
            <a:r>
              <a:rPr lang="ru-RU" sz="3200" b="1" dirty="0">
                <a:solidFill>
                  <a:srgbClr val="C00000"/>
                </a:solidFill>
              </a:rPr>
              <a:t>по Александеру </a:t>
            </a:r>
          </a:p>
        </p:txBody>
      </p:sp>
      <p:sp>
        <p:nvSpPr>
          <p:cNvPr id="3" name="Прямоугольник 2"/>
          <p:cNvSpPr/>
          <p:nvPr/>
        </p:nvSpPr>
        <p:spPr>
          <a:xfrm>
            <a:off x="334004" y="1141074"/>
            <a:ext cx="9522690" cy="5016758"/>
          </a:xfrm>
          <a:prstGeom prst="rect">
            <a:avLst/>
          </a:prstGeom>
        </p:spPr>
        <p:txBody>
          <a:bodyPr wrap="square">
            <a:spAutoFit/>
          </a:bodyPr>
          <a:lstStyle/>
          <a:p>
            <a:r>
              <a:rPr lang="ru-RU" dirty="0"/>
              <a:t> </a:t>
            </a:r>
            <a:r>
              <a:rPr lang="ru-RU" sz="2000" dirty="0">
                <a:solidFill>
                  <a:srgbClr val="0070C0"/>
                </a:solidFill>
              </a:rPr>
              <a:t>Александер утверждает:</a:t>
            </a:r>
          </a:p>
          <a:p>
            <a:r>
              <a:rPr lang="ru-RU" sz="2000" dirty="0">
                <a:solidFill>
                  <a:srgbClr val="0070C0"/>
                </a:solidFill>
              </a:rPr>
              <a:t>“… простым соединением заранее определённых частей невозможно сформировать что-либо, имеющее естественный, законченный облик.”</a:t>
            </a:r>
          </a:p>
          <a:p>
            <a:r>
              <a:rPr lang="ru-RU" sz="2000" dirty="0">
                <a:solidFill>
                  <a:srgbClr val="0070C0"/>
                </a:solidFill>
              </a:rPr>
              <a:t>     Если при проектировании начать с выяснения необходимых модулей/классов, а затем собирать систему, то:</a:t>
            </a:r>
          </a:p>
          <a:p>
            <a:pPr marL="457200" indent="-457200">
              <a:buFont typeface="+mj-lt"/>
              <a:buAutoNum type="arabicPeriod"/>
            </a:pPr>
            <a:r>
              <a:rPr lang="ru-RU" sz="2000" dirty="0">
                <a:solidFill>
                  <a:srgbClr val="0070C0"/>
                </a:solidFill>
              </a:rPr>
              <a:t>не будет никаких причин для изменения модулей на следующих этапах проектирования;</a:t>
            </a:r>
          </a:p>
          <a:p>
            <a:pPr marL="457200" indent="-457200">
              <a:buFont typeface="+mj-lt"/>
              <a:buAutoNum type="arabicPeriod"/>
            </a:pPr>
            <a:r>
              <a:rPr lang="ru-RU" sz="2000" dirty="0">
                <a:solidFill>
                  <a:srgbClr val="0070C0"/>
                </a:solidFill>
              </a:rPr>
              <a:t>не удастся добиться уникальности, позволяющей реализовать все преимущества определяемые их местоположением.</a:t>
            </a:r>
          </a:p>
          <a:p>
            <a:pPr indent="457200"/>
            <a:r>
              <a:rPr lang="ru-RU" sz="2000" u="sng" dirty="0">
                <a:solidFill>
                  <a:srgbClr val="0070C0"/>
                </a:solidFill>
              </a:rPr>
              <a:t>Рекомендация Александера</a:t>
            </a:r>
            <a:r>
              <a:rPr lang="ru-RU" sz="2000" dirty="0">
                <a:solidFill>
                  <a:srgbClr val="0070C0"/>
                </a:solidFill>
              </a:rPr>
              <a:t>: Единственно возможный способ создать жизненное пространство, полностью отвечающее нуждам его обитателей, состоит в максимальном приспособлении каждой части общего целого к той позиции, которую она в нём занимает.</a:t>
            </a:r>
          </a:p>
          <a:p>
            <a:pPr indent="457200"/>
            <a:r>
              <a:rPr lang="ru-RU" sz="2000" dirty="0">
                <a:solidFill>
                  <a:srgbClr val="0070C0"/>
                </a:solidFill>
              </a:rPr>
              <a:t>Словосочетание “полностью отвечающее нуждам” в нашей области следует  понимать как “обеспечение устойчивости и гибкости ПО”.</a:t>
            </a:r>
          </a:p>
          <a:p>
            <a:pPr indent="457200"/>
            <a:r>
              <a:rPr lang="ru-RU" sz="2000" dirty="0">
                <a:solidFill>
                  <a:srgbClr val="0070C0"/>
                </a:solidFill>
              </a:rPr>
              <a:t>На следующем слайде поясним некоторые термины.</a:t>
            </a:r>
          </a:p>
        </p:txBody>
      </p:sp>
    </p:spTree>
    <p:extLst>
      <p:ext uri="{BB962C8B-B14F-4D97-AF65-F5344CB8AC3E}">
        <p14:creationId xmlns:p14="http://schemas.microsoft.com/office/powerpoint/2010/main" val="724800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txBox="1">
            <a:spLocks/>
          </p:cNvSpPr>
          <p:nvPr/>
        </p:nvSpPr>
        <p:spPr>
          <a:xfrm>
            <a:off x="228600" y="1610817"/>
            <a:ext cx="9628094" cy="4960044"/>
          </a:xfr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sz="2000" dirty="0"/>
          </a:p>
          <a:p>
            <a:pPr marL="0" indent="0">
              <a:buFont typeface="Arial" panose="020B0604020202020204" pitchFamily="34" charset="0"/>
              <a:buNone/>
            </a:pPr>
            <a:endParaRPr lang="ru-RU" dirty="0"/>
          </a:p>
        </p:txBody>
      </p:sp>
      <p:sp>
        <p:nvSpPr>
          <p:cNvPr id="2" name="Прямоугольник 1"/>
          <p:cNvSpPr/>
          <p:nvPr/>
        </p:nvSpPr>
        <p:spPr>
          <a:xfrm>
            <a:off x="634745" y="91328"/>
            <a:ext cx="5696783" cy="1077218"/>
          </a:xfrm>
          <a:prstGeom prst="rect">
            <a:avLst/>
          </a:prstGeom>
        </p:spPr>
        <p:txBody>
          <a:bodyPr wrap="square">
            <a:spAutoFit/>
          </a:bodyPr>
          <a:lstStyle/>
          <a:p>
            <a:pPr lvl="0" algn="ctr"/>
            <a:r>
              <a:rPr lang="ru-RU" sz="3200" b="1" dirty="0">
                <a:solidFill>
                  <a:srgbClr val="C00000"/>
                </a:solidFill>
              </a:rPr>
              <a:t>Программы и проектирование </a:t>
            </a:r>
            <a:endParaRPr lang="en-US" sz="3200" b="1" dirty="0" smtClean="0">
              <a:solidFill>
                <a:srgbClr val="C00000"/>
              </a:solidFill>
            </a:endParaRPr>
          </a:p>
          <a:p>
            <a:pPr lvl="0" algn="ctr"/>
            <a:r>
              <a:rPr lang="ru-RU" sz="3200" b="1" dirty="0" smtClean="0">
                <a:solidFill>
                  <a:srgbClr val="C00000"/>
                </a:solidFill>
              </a:rPr>
              <a:t>по </a:t>
            </a:r>
            <a:r>
              <a:rPr lang="ru-RU" sz="3200" b="1" dirty="0">
                <a:solidFill>
                  <a:srgbClr val="C00000"/>
                </a:solidFill>
              </a:rPr>
              <a:t>Александеру </a:t>
            </a:r>
          </a:p>
        </p:txBody>
      </p:sp>
      <p:sp>
        <p:nvSpPr>
          <p:cNvPr id="3" name="Прямоугольник 2"/>
          <p:cNvSpPr/>
          <p:nvPr/>
        </p:nvSpPr>
        <p:spPr>
          <a:xfrm>
            <a:off x="334003" y="1417790"/>
            <a:ext cx="10904085" cy="4093428"/>
          </a:xfrm>
          <a:prstGeom prst="rect">
            <a:avLst/>
          </a:prstGeom>
        </p:spPr>
        <p:txBody>
          <a:bodyPr wrap="square">
            <a:spAutoFit/>
          </a:bodyPr>
          <a:lstStyle/>
          <a:p>
            <a:pPr indent="457200"/>
            <a:r>
              <a:rPr lang="ru-RU" sz="2000" dirty="0">
                <a:solidFill>
                  <a:srgbClr val="0070C0"/>
                </a:solidFill>
              </a:rPr>
              <a:t>Корректность и устойчивость - два основных свойства программы.</a:t>
            </a:r>
          </a:p>
          <a:p>
            <a:pPr marL="342900" indent="-342900">
              <a:buFont typeface="Arial" panose="020B0604020202020204" pitchFamily="34" charset="0"/>
              <a:buChar char="•"/>
            </a:pPr>
            <a:r>
              <a:rPr lang="ru-RU" sz="2000" dirty="0">
                <a:solidFill>
                  <a:srgbClr val="0070C0"/>
                </a:solidFill>
              </a:rPr>
              <a:t>Корректность - это способность программной системы работать в строгом соответствии со своей спецификацией. </a:t>
            </a:r>
          </a:p>
          <a:p>
            <a:pPr marL="342900" indent="-342900">
              <a:buFont typeface="Arial" panose="020B0604020202020204" pitchFamily="34" charset="0"/>
              <a:buChar char="•"/>
            </a:pPr>
            <a:r>
              <a:rPr lang="ru-RU" sz="2000" dirty="0">
                <a:solidFill>
                  <a:srgbClr val="0070C0"/>
                </a:solidFill>
              </a:rPr>
              <a:t>Отладка - процесс достижения корректности. (Отладка включает тестирование!)</a:t>
            </a:r>
          </a:p>
          <a:p>
            <a:pPr marL="342900" indent="-342900">
              <a:buFont typeface="Arial" panose="020B0604020202020204" pitchFamily="34" charset="0"/>
              <a:buChar char="•"/>
            </a:pPr>
            <a:r>
              <a:rPr lang="ru-RU" sz="2000" dirty="0">
                <a:solidFill>
                  <a:srgbClr val="0070C0"/>
                </a:solidFill>
              </a:rPr>
              <a:t>Устойчивость - это способность программной системы должным образом реагировать на исключительные ситуации. </a:t>
            </a:r>
          </a:p>
          <a:p>
            <a:pPr marL="342900" indent="-342900">
              <a:buFont typeface="Arial" panose="020B0604020202020204" pitchFamily="34" charset="0"/>
              <a:buChar char="•"/>
            </a:pPr>
            <a:r>
              <a:rPr lang="ru-RU" sz="2000" dirty="0">
                <a:solidFill>
                  <a:srgbClr val="0070C0"/>
                </a:solidFill>
              </a:rPr>
              <a:t>Гибкость – возможность адаптации кода для будущих изменений и для использования в будущих проектах. Вспоминаем </a:t>
            </a:r>
            <a:r>
              <a:rPr lang="ru-RU" sz="2000" dirty="0" err="1">
                <a:solidFill>
                  <a:srgbClr val="0070C0"/>
                </a:solidFill>
              </a:rPr>
              <a:t>рефакторинг</a:t>
            </a:r>
            <a:r>
              <a:rPr lang="ru-RU" sz="2000" dirty="0">
                <a:solidFill>
                  <a:srgbClr val="0070C0"/>
                </a:solidFill>
              </a:rPr>
              <a:t>.</a:t>
            </a:r>
          </a:p>
          <a:p>
            <a:endParaRPr lang="ru-RU" sz="2000" dirty="0">
              <a:solidFill>
                <a:srgbClr val="0070C0"/>
              </a:solidFill>
            </a:endParaRPr>
          </a:p>
          <a:p>
            <a:pPr indent="457200"/>
            <a:r>
              <a:rPr lang="ru-RU" sz="2000" dirty="0">
                <a:solidFill>
                  <a:srgbClr val="0070C0"/>
                </a:solidFill>
              </a:rPr>
              <a:t>“Шаблоны, описываемые </a:t>
            </a:r>
            <a:r>
              <a:rPr lang="ru-RU" sz="2000" dirty="0" err="1">
                <a:solidFill>
                  <a:srgbClr val="0070C0"/>
                </a:solidFill>
              </a:rPr>
              <a:t>Александером</a:t>
            </a:r>
            <a:r>
              <a:rPr lang="ru-RU" sz="2000" dirty="0">
                <a:solidFill>
                  <a:srgbClr val="0070C0"/>
                </a:solidFill>
              </a:rPr>
              <a:t>, определяют отношения между сущностями в проблемной области. Для нас важны не сами шаблоны, а именно эти отношения, поскольку шаблоны просто предлагают способ их анализа” [</a:t>
            </a:r>
            <a:r>
              <a:rPr lang="ru-RU" sz="2000" dirty="0" err="1">
                <a:solidFill>
                  <a:srgbClr val="0070C0"/>
                </a:solidFill>
              </a:rPr>
              <a:t>Design</a:t>
            </a:r>
            <a:r>
              <a:rPr lang="ru-RU" sz="2000" dirty="0">
                <a:solidFill>
                  <a:srgbClr val="0070C0"/>
                </a:solidFill>
              </a:rPr>
              <a:t> </a:t>
            </a:r>
            <a:r>
              <a:rPr lang="ru-RU" sz="2000" dirty="0" err="1">
                <a:solidFill>
                  <a:srgbClr val="0070C0"/>
                </a:solidFill>
              </a:rPr>
              <a:t>Patterns</a:t>
            </a:r>
            <a:r>
              <a:rPr lang="ru-RU" sz="2000" dirty="0">
                <a:solidFill>
                  <a:srgbClr val="0070C0"/>
                </a:solidFill>
              </a:rPr>
              <a:t> </a:t>
            </a:r>
            <a:r>
              <a:rPr lang="ru-RU" sz="2000" dirty="0" err="1">
                <a:solidFill>
                  <a:srgbClr val="0070C0"/>
                </a:solidFill>
              </a:rPr>
              <a:t>Explained</a:t>
            </a:r>
            <a:r>
              <a:rPr lang="ru-RU" sz="2000" dirty="0">
                <a:solidFill>
                  <a:srgbClr val="0070C0"/>
                </a:solidFill>
              </a:rPr>
              <a:t>. A </a:t>
            </a:r>
            <a:r>
              <a:rPr lang="ru-RU" sz="2000" dirty="0" err="1">
                <a:solidFill>
                  <a:srgbClr val="0070C0"/>
                </a:solidFill>
              </a:rPr>
              <a:t>New</a:t>
            </a:r>
            <a:r>
              <a:rPr lang="ru-RU" sz="2000" dirty="0">
                <a:solidFill>
                  <a:srgbClr val="0070C0"/>
                </a:solidFill>
              </a:rPr>
              <a:t> </a:t>
            </a:r>
            <a:r>
              <a:rPr lang="ru-RU" sz="2000" dirty="0" err="1">
                <a:solidFill>
                  <a:srgbClr val="0070C0"/>
                </a:solidFill>
              </a:rPr>
              <a:t>Perspective</a:t>
            </a:r>
            <a:r>
              <a:rPr lang="ru-RU" sz="2000" dirty="0">
                <a:solidFill>
                  <a:srgbClr val="0070C0"/>
                </a:solidFill>
              </a:rPr>
              <a:t> </a:t>
            </a:r>
            <a:r>
              <a:rPr lang="ru-RU" sz="2000" dirty="0" err="1">
                <a:solidFill>
                  <a:srgbClr val="0070C0"/>
                </a:solidFill>
              </a:rPr>
              <a:t>on</a:t>
            </a:r>
            <a:r>
              <a:rPr lang="ru-RU" sz="2000" dirty="0">
                <a:solidFill>
                  <a:srgbClr val="0070C0"/>
                </a:solidFill>
              </a:rPr>
              <a:t> </a:t>
            </a:r>
            <a:r>
              <a:rPr lang="ru-RU" sz="2000" dirty="0" err="1">
                <a:solidFill>
                  <a:srgbClr val="0070C0"/>
                </a:solidFill>
              </a:rPr>
              <a:t>Object-Oriented</a:t>
            </a:r>
            <a:r>
              <a:rPr lang="ru-RU" sz="2000" dirty="0">
                <a:solidFill>
                  <a:srgbClr val="0070C0"/>
                </a:solidFill>
              </a:rPr>
              <a:t> </a:t>
            </a:r>
            <a:r>
              <a:rPr lang="ru-RU" sz="2000" dirty="0" err="1">
                <a:solidFill>
                  <a:srgbClr val="0070C0"/>
                </a:solidFill>
              </a:rPr>
              <a:t>Design</a:t>
            </a:r>
            <a:r>
              <a:rPr lang="ru-RU" sz="2000" dirty="0">
                <a:solidFill>
                  <a:srgbClr val="0070C0"/>
                </a:solidFill>
              </a:rPr>
              <a:t> (2nd </a:t>
            </a:r>
            <a:r>
              <a:rPr lang="ru-RU" sz="2000" dirty="0" err="1">
                <a:solidFill>
                  <a:srgbClr val="0070C0"/>
                </a:solidFill>
              </a:rPr>
              <a:t>Edition</a:t>
            </a:r>
            <a:r>
              <a:rPr lang="ru-RU" sz="2000" dirty="0">
                <a:solidFill>
                  <a:srgbClr val="0070C0"/>
                </a:solidFill>
              </a:rPr>
              <a:t>) </a:t>
            </a:r>
            <a:r>
              <a:rPr lang="ru-RU" sz="2000" dirty="0" err="1">
                <a:solidFill>
                  <a:srgbClr val="0070C0"/>
                </a:solidFill>
              </a:rPr>
              <a:t>by</a:t>
            </a:r>
            <a:r>
              <a:rPr lang="ru-RU" sz="2000" dirty="0">
                <a:solidFill>
                  <a:srgbClr val="0070C0"/>
                </a:solidFill>
              </a:rPr>
              <a:t> </a:t>
            </a:r>
            <a:r>
              <a:rPr lang="ru-RU" sz="2000" dirty="0" err="1">
                <a:solidFill>
                  <a:srgbClr val="0070C0"/>
                </a:solidFill>
              </a:rPr>
              <a:t>Alan</a:t>
            </a:r>
            <a:r>
              <a:rPr lang="ru-RU" sz="2000" dirty="0">
                <a:solidFill>
                  <a:srgbClr val="0070C0"/>
                </a:solidFill>
              </a:rPr>
              <a:t> </a:t>
            </a:r>
            <a:r>
              <a:rPr lang="ru-RU" sz="2000" dirty="0" err="1">
                <a:solidFill>
                  <a:srgbClr val="0070C0"/>
                </a:solidFill>
              </a:rPr>
              <a:t>Shalloway</a:t>
            </a:r>
            <a:r>
              <a:rPr lang="ru-RU" sz="2000" dirty="0">
                <a:solidFill>
                  <a:srgbClr val="0070C0"/>
                </a:solidFill>
              </a:rPr>
              <a:t> </a:t>
            </a:r>
            <a:r>
              <a:rPr lang="ru-RU" sz="2000" dirty="0" err="1">
                <a:solidFill>
                  <a:srgbClr val="0070C0"/>
                </a:solidFill>
              </a:rPr>
              <a:t>and</a:t>
            </a:r>
            <a:r>
              <a:rPr lang="ru-RU" sz="2000" dirty="0">
                <a:solidFill>
                  <a:srgbClr val="0070C0"/>
                </a:solidFill>
              </a:rPr>
              <a:t> </a:t>
            </a:r>
            <a:r>
              <a:rPr lang="ru-RU" sz="2000" dirty="0" err="1">
                <a:solidFill>
                  <a:srgbClr val="0070C0"/>
                </a:solidFill>
              </a:rPr>
              <a:t>James</a:t>
            </a:r>
            <a:r>
              <a:rPr lang="ru-RU" sz="2000" dirty="0">
                <a:solidFill>
                  <a:srgbClr val="0070C0"/>
                </a:solidFill>
              </a:rPr>
              <a:t> R. </a:t>
            </a:r>
            <a:r>
              <a:rPr lang="ru-RU" sz="2000" dirty="0" err="1">
                <a:solidFill>
                  <a:srgbClr val="0070C0"/>
                </a:solidFill>
              </a:rPr>
              <a:t>Trott</a:t>
            </a:r>
            <a:r>
              <a:rPr lang="ru-RU" sz="2000" dirty="0">
                <a:solidFill>
                  <a:srgbClr val="0070C0"/>
                </a:solidFill>
              </a:rPr>
              <a:t>].</a:t>
            </a:r>
          </a:p>
        </p:txBody>
      </p:sp>
    </p:spTree>
    <p:extLst>
      <p:ext uri="{BB962C8B-B14F-4D97-AF65-F5344CB8AC3E}">
        <p14:creationId xmlns:p14="http://schemas.microsoft.com/office/powerpoint/2010/main" val="1450496134"/>
      </p:ext>
    </p:extLst>
  </p:cSld>
  <p:clrMapOvr>
    <a:masterClrMapping/>
  </p:clrMapOvr>
</p:sld>
</file>

<file path=ppt/theme/theme1.xml><?xml version="1.0" encoding="utf-8"?>
<a:theme xmlns:a="http://schemas.openxmlformats.org/drawingml/2006/main" name="Тема Office">
  <a:themeElements>
    <a:clrScheme name="Пользовательские 7">
      <a:dk1>
        <a:srgbClr val="000000"/>
      </a:dk1>
      <a:lt1>
        <a:srgbClr val="FFFFFF"/>
      </a:lt1>
      <a:dk2>
        <a:srgbClr val="FEFFFE"/>
      </a:dk2>
      <a:lt2>
        <a:srgbClr val="EBEBEB"/>
      </a:lt2>
      <a:accent1>
        <a:srgbClr val="C14AE4"/>
      </a:accent1>
      <a:accent2>
        <a:srgbClr val="FEFFFE"/>
      </a:accent2>
      <a:accent3>
        <a:srgbClr val="969696"/>
      </a:accent3>
      <a:accent4>
        <a:srgbClr val="808080"/>
      </a:accent4>
      <a:accent5>
        <a:srgbClr val="5F5F5F"/>
      </a:accent5>
      <a:accent6>
        <a:srgbClr val="4D4D4D"/>
      </a:accent6>
      <a:hlink>
        <a:srgbClr val="5F5F5F"/>
      </a:hlink>
      <a:folHlink>
        <a:srgbClr val="919191"/>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Документ" ma:contentTypeID="0x010100772CEC475D848A418044E411EFC80EB5" ma:contentTypeVersion="5" ma:contentTypeDescription="Создание документа." ma:contentTypeScope="" ma:versionID="24602e4ef37759f4e546c86c5e30cfc4">
  <xsd:schema xmlns:xsd="http://www.w3.org/2001/XMLSchema" xmlns:xs="http://www.w3.org/2001/XMLSchema" xmlns:p="http://schemas.microsoft.com/office/2006/metadata/properties" xmlns:ns2="337a2a6a-eeca-42a1-a72c-b3e3433a690f" targetNamespace="http://schemas.microsoft.com/office/2006/metadata/properties" ma:root="true" ma:fieldsID="e9cc59409be0d32b772a54d8fce48a40" ns2:_="">
    <xsd:import namespace="337a2a6a-eeca-42a1-a72c-b3e3433a690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37a2a6a-eeca-42a1-a72c-b3e3433a690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7BD7D49-3D19-44A5-AF86-ADBC2F1EABD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37a2a6a-eeca-42a1-a72c-b3e3433a690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6F8FDDB-4576-4AB1-BF08-18A6FAEDCFE6}">
  <ds:schemaRefs>
    <ds:schemaRef ds:uri="http://schemas.microsoft.com/sharepoint/v3/contenttype/forms"/>
  </ds:schemaRefs>
</ds:datastoreItem>
</file>

<file path=customXml/itemProps3.xml><?xml version="1.0" encoding="utf-8"?>
<ds:datastoreItem xmlns:ds="http://schemas.openxmlformats.org/officeDocument/2006/customXml" ds:itemID="{81F31909-744C-496E-AD24-428A52E2F9A4}">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6729</TotalTime>
  <Words>3556</Words>
  <Application>Microsoft Office PowerPoint</Application>
  <PresentationFormat>Широкоэкранный</PresentationFormat>
  <Paragraphs>303</Paragraphs>
  <Slides>36</Slides>
  <Notes>35</Notes>
  <HiddenSlides>0</HiddenSlides>
  <MMClips>0</MMClips>
  <ScaleCrop>false</ScaleCrop>
  <HeadingPairs>
    <vt:vector size="6" baseType="variant">
      <vt:variant>
        <vt:lpstr>Использованные шрифты</vt:lpstr>
      </vt:variant>
      <vt:variant>
        <vt:i4>4</vt:i4>
      </vt:variant>
      <vt:variant>
        <vt:lpstr>Тема</vt:lpstr>
      </vt:variant>
      <vt:variant>
        <vt:i4>1</vt:i4>
      </vt:variant>
      <vt:variant>
        <vt:lpstr>Заголовки слайдов</vt:lpstr>
      </vt:variant>
      <vt:variant>
        <vt:i4>36</vt:i4>
      </vt:variant>
    </vt:vector>
  </HeadingPairs>
  <TitlesOfParts>
    <vt:vector size="41" baseType="lpstr">
      <vt:lpstr>Arial</vt:lpstr>
      <vt:lpstr>Calibri</vt:lpstr>
      <vt:lpstr>Times New Roman</vt:lpstr>
      <vt:lpstr>Verdana</vt:lpstr>
      <vt:lpstr>Тема Office</vt:lpstr>
      <vt:lpstr>Шаблоны структур данных</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Microsoft Office User</dc:creator>
  <cp:lastModifiedBy>EA</cp:lastModifiedBy>
  <cp:revision>118</cp:revision>
  <dcterms:created xsi:type="dcterms:W3CDTF">2020-02-06T11:13:24Z</dcterms:created>
  <dcterms:modified xsi:type="dcterms:W3CDTF">2022-12-09T12:11:42Z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0x010100772CEC475D848A418044E411EFC80EB5</vt:lpwstr>
  </property>
</Properties>
</file>

<file path=docProps/thumbnail.jpeg>
</file>